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71" r:id="rId3"/>
    <p:sldId id="258" r:id="rId4"/>
    <p:sldId id="270" r:id="rId5"/>
    <p:sldId id="269" r:id="rId6"/>
    <p:sldId id="264" r:id="rId7"/>
    <p:sldId id="265" r:id="rId8"/>
    <p:sldId id="268" r:id="rId9"/>
    <p:sldId id="266" r:id="rId10"/>
    <p:sldId id="267" r:id="rId11"/>
    <p:sldId id="259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2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28336-889E-C54B-B9C4-62004804CF30}" type="datetimeFigureOut">
              <a:rPr lang="fr-FR" smtClean="0"/>
              <a:t>12/09/16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2CC7E-1DA9-DF4A-9C7E-8D8A3724F4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23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9097EA-B91F-4BA7-8500-661B6C9B7209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724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7728-A8F8-7544-A9C3-85F3D3CC2E14}" type="datetimeFigureOut">
              <a:rPr lang="fr-FR" smtClean="0"/>
              <a:t>12/09/16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0EF6-4796-C54D-8AE1-E746AFE47E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191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7728-A8F8-7544-A9C3-85F3D3CC2E14}" type="datetimeFigureOut">
              <a:rPr lang="fr-FR" smtClean="0"/>
              <a:t>12/09/16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0EF6-4796-C54D-8AE1-E746AFE47E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93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7728-A8F8-7544-A9C3-85F3D3CC2E14}" type="datetimeFigureOut">
              <a:rPr lang="fr-FR" smtClean="0"/>
              <a:t>12/09/16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0EF6-4796-C54D-8AE1-E746AFE47E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36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7728-A8F8-7544-A9C3-85F3D3CC2E14}" type="datetimeFigureOut">
              <a:rPr lang="fr-FR" smtClean="0"/>
              <a:t>12/09/16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0EF6-4796-C54D-8AE1-E746AFE47E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17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7728-A8F8-7544-A9C3-85F3D3CC2E14}" type="datetimeFigureOut">
              <a:rPr lang="fr-FR" smtClean="0"/>
              <a:t>12/09/16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0EF6-4796-C54D-8AE1-E746AFE47E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987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7728-A8F8-7544-A9C3-85F3D3CC2E14}" type="datetimeFigureOut">
              <a:rPr lang="fr-FR" smtClean="0"/>
              <a:t>12/09/16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0EF6-4796-C54D-8AE1-E746AFE47E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41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7728-A8F8-7544-A9C3-85F3D3CC2E14}" type="datetimeFigureOut">
              <a:rPr lang="fr-FR" smtClean="0"/>
              <a:t>12/09/16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0EF6-4796-C54D-8AE1-E746AFE47E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35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7728-A8F8-7544-A9C3-85F3D3CC2E14}" type="datetimeFigureOut">
              <a:rPr lang="fr-FR" smtClean="0"/>
              <a:t>12/09/16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0EF6-4796-C54D-8AE1-E746AFE47E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972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7728-A8F8-7544-A9C3-85F3D3CC2E14}" type="datetimeFigureOut">
              <a:rPr lang="fr-FR" smtClean="0"/>
              <a:t>12/09/16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0EF6-4796-C54D-8AE1-E746AFE47E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7728-A8F8-7544-A9C3-85F3D3CC2E14}" type="datetimeFigureOut">
              <a:rPr lang="fr-FR" smtClean="0"/>
              <a:t>12/09/16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0EF6-4796-C54D-8AE1-E746AFE47E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12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7728-A8F8-7544-A9C3-85F3D3CC2E14}" type="datetimeFigureOut">
              <a:rPr lang="fr-FR" smtClean="0"/>
              <a:t>12/09/16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0EF6-4796-C54D-8AE1-E746AFE47E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39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7728-A8F8-7544-A9C3-85F3D3CC2E14}" type="datetimeFigureOut">
              <a:rPr lang="fr-FR" smtClean="0"/>
              <a:t>12/09/16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80EF6-4796-C54D-8AE1-E746AFE47E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74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Radiation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N. André, </a:t>
            </a:r>
            <a:r>
              <a:rPr lang="fr-FR" dirty="0" err="1" smtClean="0"/>
              <a:t>with</a:t>
            </a:r>
            <a:r>
              <a:rPr lang="fr-FR" dirty="0" smtClean="0"/>
              <a:t> inputs </a:t>
            </a:r>
            <a:r>
              <a:rPr lang="fr-FR" dirty="0" err="1" smtClean="0"/>
              <a:t>from</a:t>
            </a:r>
            <a:r>
              <a:rPr lang="fr-FR" dirty="0" smtClean="0"/>
              <a:t> J. Cooper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853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 descr="SATRAD_Jupiter-Saturn-Comparison_EMeV-DFLX_a-color.GIF"/>
          <p:cNvPicPr>
            <a:picLocks noChangeAspect="1"/>
          </p:cNvPicPr>
          <p:nvPr/>
        </p:nvPicPr>
        <p:blipFill>
          <a:blip r:embed="rId3" cstate="print"/>
          <a:srcRect l="12627" r="9596"/>
          <a:stretch>
            <a:fillRect/>
          </a:stretch>
        </p:blipFill>
        <p:spPr bwMode="auto">
          <a:xfrm>
            <a:off x="76200" y="660400"/>
            <a:ext cx="5791200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5867400" y="859334"/>
            <a:ext cx="32766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b="1" u="sng" dirty="0">
                <a:cs typeface="Times New Roman" pitchFamily="18" charset="0"/>
              </a:rPr>
              <a:t>Surface Energy </a:t>
            </a:r>
            <a:r>
              <a:rPr lang="en-US" altLang="en-US" b="1" u="sng" dirty="0" smtClean="0">
                <a:cs typeface="Times New Roman" pitchFamily="18" charset="0"/>
              </a:rPr>
              <a:t>Fluxes</a:t>
            </a:r>
            <a:r>
              <a:rPr lang="en-US" altLang="en-US" dirty="0" smtClean="0">
                <a:cs typeface="Times New Roman" pitchFamily="18" charset="0"/>
              </a:rPr>
              <a:t>           		            	</a:t>
            </a:r>
            <a:r>
              <a:rPr lang="en-US" altLang="en-US" dirty="0" err="1" smtClean="0">
                <a:cs typeface="Times New Roman" pitchFamily="18" charset="0"/>
              </a:rPr>
              <a:t>mW</a:t>
            </a:r>
            <a:r>
              <a:rPr lang="en-US" altLang="en-US" dirty="0" smtClean="0">
                <a:cs typeface="Times New Roman" pitchFamily="18" charset="0"/>
              </a:rPr>
              <a:t>/m</a:t>
            </a:r>
            <a:r>
              <a:rPr lang="en-US" altLang="en-US" sz="2800" baseline="30000" dirty="0" smtClean="0">
                <a:cs typeface="Times New Roman" pitchFamily="18" charset="0"/>
              </a:rPr>
              <a:t>2</a:t>
            </a:r>
            <a:endParaRPr lang="en-US" altLang="en-US" dirty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cs typeface="Times New Roman" pitchFamily="18" charset="0"/>
              </a:rPr>
              <a:t>Mimas		2.5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cs typeface="Times New Roman" pitchFamily="18" charset="0"/>
              </a:rPr>
              <a:t>Enceladus	0.73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cs typeface="Times New Roman" pitchFamily="18" charset="0"/>
              </a:rPr>
              <a:t>Tethys		0.48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cs typeface="Times New Roman" pitchFamily="18" charset="0"/>
              </a:rPr>
              <a:t>Dione		0.44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cs typeface="Times New Roman" pitchFamily="18" charset="0"/>
              </a:rPr>
              <a:t>Rhea		0.29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cs typeface="Times New Roman" pitchFamily="18" charset="0"/>
              </a:rPr>
              <a:t>Callisto</a:t>
            </a:r>
            <a:r>
              <a:rPr lang="en-US" altLang="en-US" dirty="0">
                <a:cs typeface="Times New Roman" pitchFamily="18" charset="0"/>
              </a:rPr>
              <a:t>	</a:t>
            </a:r>
            <a:r>
              <a:rPr lang="en-US" altLang="en-US" dirty="0" smtClean="0">
                <a:cs typeface="Times New Roman" pitchFamily="18" charset="0"/>
              </a:rPr>
              <a:t>	0.19</a:t>
            </a:r>
            <a:endParaRPr lang="en-US" altLang="en-US" dirty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cs typeface="Times New Roman" pitchFamily="18" charset="0"/>
              </a:rPr>
              <a:t>Ganymede	5.4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cs typeface="Times New Roman" pitchFamily="18" charset="0"/>
              </a:rPr>
              <a:t>Europa	</a:t>
            </a:r>
            <a:r>
              <a:rPr lang="en-US" altLang="en-US" b="1" dirty="0" smtClean="0">
                <a:solidFill>
                  <a:srgbClr val="FF0000"/>
                </a:solidFill>
                <a:cs typeface="Times New Roman" pitchFamily="18" charset="0"/>
              </a:rPr>
              <a:t>	99</a:t>
            </a:r>
            <a:endParaRPr lang="en-US" altLang="en-US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228600" y="6381750"/>
            <a:ext cx="533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cs typeface="Times New Roman" pitchFamily="18" charset="0"/>
              </a:rPr>
              <a:t>Cooper et al. (Plan. Sp. Sci., 2009)</a:t>
            </a:r>
          </a:p>
        </p:txBody>
      </p:sp>
      <p:sp>
        <p:nvSpPr>
          <p:cNvPr id="3" name="TextBox 2"/>
          <p:cNvSpPr txBox="1"/>
          <p:nvPr/>
        </p:nvSpPr>
        <p:spPr>
          <a:xfrm rot="1174060">
            <a:off x="3668086" y="1536852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</a:rPr>
              <a:t>Peak Flux</a:t>
            </a:r>
            <a:endParaRPr lang="en-US" sz="16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394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Radiation Mitigation </a:t>
            </a:r>
            <a:r>
              <a:rPr lang="fr-FR" dirty="0" err="1" smtClean="0"/>
              <a:t>Strategy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Vault</a:t>
            </a:r>
            <a:r>
              <a:rPr lang="fr-FR" dirty="0" smtClean="0"/>
              <a:t> for </a:t>
            </a:r>
            <a:r>
              <a:rPr lang="fr-FR" dirty="0" err="1" smtClean="0"/>
              <a:t>subsystems</a:t>
            </a:r>
            <a:r>
              <a:rPr lang="fr-FR" dirty="0" smtClean="0"/>
              <a:t> </a:t>
            </a:r>
            <a:r>
              <a:rPr lang="fr-FR" dirty="0" err="1" smtClean="0"/>
              <a:t>including</a:t>
            </a:r>
            <a:r>
              <a:rPr lang="fr-FR" dirty="0" smtClean="0"/>
              <a:t> main </a:t>
            </a:r>
            <a:r>
              <a:rPr lang="fr-FR" dirty="0" err="1" smtClean="0"/>
              <a:t>electronics</a:t>
            </a:r>
            <a:r>
              <a:rPr lang="fr-FR" dirty="0" smtClean="0"/>
              <a:t> for instrument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Instrument detector </a:t>
            </a:r>
            <a:r>
              <a:rPr lang="fr-FR" dirty="0" err="1" smtClean="0"/>
              <a:t>heads</a:t>
            </a:r>
            <a:r>
              <a:rPr lang="fr-FR" dirty="0" smtClean="0"/>
              <a:t> </a:t>
            </a:r>
            <a:r>
              <a:rPr lang="fr-FR" dirty="0" err="1" smtClean="0"/>
              <a:t>inc.</a:t>
            </a:r>
            <a:r>
              <a:rPr lang="fr-FR" dirty="0" smtClean="0"/>
              <a:t> </a:t>
            </a:r>
            <a:r>
              <a:rPr lang="fr-FR" dirty="0"/>
              <a:t>f</a:t>
            </a:r>
            <a:r>
              <a:rPr lang="fr-FR" dirty="0" smtClean="0"/>
              <a:t>ront-end </a:t>
            </a:r>
            <a:r>
              <a:rPr lang="fr-FR" dirty="0" err="1" smtClean="0"/>
              <a:t>electronics</a:t>
            </a:r>
            <a:r>
              <a:rPr lang="fr-FR" dirty="0" smtClean="0"/>
              <a:t> </a:t>
            </a:r>
            <a:r>
              <a:rPr lang="fr-FR" dirty="0" err="1" smtClean="0"/>
              <a:t>deported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main </a:t>
            </a:r>
            <a:r>
              <a:rPr lang="fr-FR" dirty="0" err="1" smtClean="0"/>
              <a:t>electronics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dirty="0" err="1"/>
              <a:t>Very</a:t>
            </a:r>
            <a:r>
              <a:rPr lang="fr-FR" dirty="0"/>
              <a:t> massive </a:t>
            </a:r>
            <a:r>
              <a:rPr lang="fr-FR" dirty="0" err="1"/>
              <a:t>vault</a:t>
            </a:r>
            <a:r>
              <a:rPr lang="fr-FR" dirty="0"/>
              <a:t> : </a:t>
            </a:r>
            <a:r>
              <a:rPr lang="fr-FR" dirty="0" err="1"/>
              <a:t>would</a:t>
            </a:r>
            <a:r>
              <a:rPr lang="fr-FR" dirty="0"/>
              <a:t> </a:t>
            </a:r>
            <a:r>
              <a:rPr lang="fr-FR" dirty="0" err="1"/>
              <a:t>require</a:t>
            </a:r>
            <a:r>
              <a:rPr lang="fr-FR" dirty="0"/>
              <a:t> a </a:t>
            </a:r>
            <a:r>
              <a:rPr lang="fr-FR" dirty="0" err="1"/>
              <a:t>clever</a:t>
            </a:r>
            <a:r>
              <a:rPr lang="fr-FR" dirty="0"/>
              <a:t> </a:t>
            </a:r>
            <a:r>
              <a:rPr lang="fr-FR" dirty="0" err="1"/>
              <a:t>accomodation</a:t>
            </a:r>
            <a:r>
              <a:rPr lang="fr-FR" dirty="0"/>
              <a:t> for all </a:t>
            </a:r>
            <a:r>
              <a:rPr lang="fr-FR" dirty="0" err="1"/>
              <a:t>electronics</a:t>
            </a:r>
            <a:r>
              <a:rPr lang="fr-FR" dirty="0"/>
              <a:t> 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015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20199" y="0"/>
            <a:ext cx="9164199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213"/>
            <a:ext cx="8229600" cy="946021"/>
          </a:xfrm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MISSION SEQUENCES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9550" y="988768"/>
            <a:ext cx="8229600" cy="5197046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Phase 1: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Interplanetary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cruise</a:t>
            </a:r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rgbClr val="FFFF00"/>
                </a:solidFill>
              </a:rPr>
              <a:t>Phase </a:t>
            </a:r>
            <a:r>
              <a:rPr lang="fr-FR" dirty="0" smtClean="0">
                <a:solidFill>
                  <a:srgbClr val="FFFF00"/>
                </a:solidFill>
              </a:rPr>
              <a:t>2:</a:t>
            </a:r>
            <a:r>
              <a:rPr lang="fr-FR" dirty="0" smtClean="0">
                <a:solidFill>
                  <a:schemeClr val="bg1"/>
                </a:solidFill>
              </a:rPr>
              <a:t> JOI</a:t>
            </a:r>
          </a:p>
          <a:p>
            <a:r>
              <a:rPr lang="fr-FR" dirty="0">
                <a:solidFill>
                  <a:srgbClr val="FFFF00"/>
                </a:solidFill>
              </a:rPr>
              <a:t>Phase </a:t>
            </a:r>
            <a:r>
              <a:rPr lang="fr-FR" dirty="0" smtClean="0">
                <a:solidFill>
                  <a:srgbClr val="FFFF00"/>
                </a:solidFill>
              </a:rPr>
              <a:t>3: </a:t>
            </a:r>
            <a:r>
              <a:rPr lang="fr-FR" dirty="0" err="1" smtClean="0">
                <a:solidFill>
                  <a:schemeClr val="bg1"/>
                </a:solidFill>
              </a:rPr>
              <a:t>Optimized</a:t>
            </a:r>
            <a:r>
              <a:rPr lang="fr-FR" dirty="0" smtClean="0">
                <a:solidFill>
                  <a:schemeClr val="bg1"/>
                </a:solidFill>
              </a:rPr>
              <a:t> tour of </a:t>
            </a:r>
            <a:r>
              <a:rPr lang="fr-FR" dirty="0" err="1" smtClean="0">
                <a:solidFill>
                  <a:schemeClr val="bg1"/>
                </a:solidFill>
              </a:rPr>
              <a:t>Galilean</a:t>
            </a:r>
            <a:r>
              <a:rPr lang="fr-FR" dirty="0" smtClean="0">
                <a:solidFill>
                  <a:schemeClr val="bg1"/>
                </a:solidFill>
              </a:rPr>
              <a:t> satellites to first </a:t>
            </a:r>
            <a:r>
              <a:rPr lang="fr-FR" dirty="0" err="1" smtClean="0">
                <a:solidFill>
                  <a:schemeClr val="bg1"/>
                </a:solidFill>
              </a:rPr>
              <a:t>Europan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working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orbit</a:t>
            </a:r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rgbClr val="FFFF00"/>
                </a:solidFill>
              </a:rPr>
              <a:t>Phase </a:t>
            </a:r>
            <a:r>
              <a:rPr lang="fr-FR" dirty="0" smtClean="0">
                <a:solidFill>
                  <a:srgbClr val="FFFF00"/>
                </a:solidFill>
              </a:rPr>
              <a:t>4: </a:t>
            </a:r>
            <a:r>
              <a:rPr lang="fr-FR" dirty="0" smtClean="0">
                <a:solidFill>
                  <a:schemeClr val="bg1"/>
                </a:solidFill>
              </a:rPr>
              <a:t>First Europa </a:t>
            </a:r>
            <a:r>
              <a:rPr lang="fr-FR" dirty="0" err="1" smtClean="0">
                <a:solidFill>
                  <a:schemeClr val="bg1"/>
                </a:solidFill>
              </a:rPr>
              <a:t>orbit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sequence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rgbClr val="FFFF00"/>
                </a:solidFill>
              </a:rPr>
              <a:t>for Lander </a:t>
            </a:r>
            <a:r>
              <a:rPr lang="fr-FR" dirty="0" err="1" smtClean="0">
                <a:solidFill>
                  <a:srgbClr val="FFFF00"/>
                </a:solidFill>
              </a:rPr>
              <a:t>delivery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(</a:t>
            </a:r>
            <a:r>
              <a:rPr lang="fr-FR" dirty="0" err="1" smtClean="0">
                <a:solidFill>
                  <a:schemeClr val="bg1"/>
                </a:solidFill>
              </a:rPr>
              <a:t>slide</a:t>
            </a:r>
            <a:r>
              <a:rPr lang="fr-FR" dirty="0" smtClean="0">
                <a:solidFill>
                  <a:schemeClr val="bg1"/>
                </a:solidFill>
              </a:rPr>
              <a:t> 24)</a:t>
            </a:r>
          </a:p>
          <a:p>
            <a:r>
              <a:rPr lang="fr-FR" dirty="0">
                <a:solidFill>
                  <a:srgbClr val="FFFF00"/>
                </a:solidFill>
              </a:rPr>
              <a:t>Phase </a:t>
            </a:r>
            <a:r>
              <a:rPr lang="fr-FR" dirty="0" smtClean="0">
                <a:solidFill>
                  <a:srgbClr val="FFFF00"/>
                </a:solidFill>
              </a:rPr>
              <a:t>5: </a:t>
            </a:r>
            <a:r>
              <a:rPr lang="fr-FR" dirty="0" smtClean="0">
                <a:solidFill>
                  <a:schemeClr val="bg1"/>
                </a:solidFill>
              </a:rPr>
              <a:t>Second halo-Europa </a:t>
            </a:r>
            <a:r>
              <a:rPr lang="fr-FR" dirty="0" err="1" smtClean="0">
                <a:solidFill>
                  <a:schemeClr val="bg1"/>
                </a:solidFill>
              </a:rPr>
              <a:t>orbit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sequence</a:t>
            </a:r>
            <a:r>
              <a:rPr lang="fr-FR" dirty="0" smtClean="0">
                <a:solidFill>
                  <a:schemeClr val="bg1"/>
                </a:solidFill>
              </a:rPr>
              <a:t> for </a:t>
            </a:r>
            <a:r>
              <a:rPr lang="fr-FR" dirty="0" smtClean="0">
                <a:solidFill>
                  <a:srgbClr val="FFFF00"/>
                </a:solidFill>
              </a:rPr>
              <a:t>Lander </a:t>
            </a:r>
            <a:r>
              <a:rPr lang="fr-FR" dirty="0" err="1" smtClean="0">
                <a:solidFill>
                  <a:srgbClr val="FFFF00"/>
                </a:solidFill>
              </a:rPr>
              <a:t>relay</a:t>
            </a:r>
            <a:endParaRPr lang="fr-FR" dirty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Total </a:t>
            </a:r>
            <a:r>
              <a:rPr lang="fr-FR" dirty="0" err="1" smtClean="0">
                <a:solidFill>
                  <a:schemeClr val="bg1"/>
                </a:solidFill>
              </a:rPr>
              <a:t>lander</a:t>
            </a:r>
            <a:r>
              <a:rPr lang="fr-FR" dirty="0" smtClean="0">
                <a:solidFill>
                  <a:schemeClr val="bg1"/>
                </a:solidFill>
              </a:rPr>
              <a:t> mission duration: 20 </a:t>
            </a:r>
            <a:r>
              <a:rPr lang="fr-FR" dirty="0" err="1" smtClean="0">
                <a:solidFill>
                  <a:schemeClr val="bg1"/>
                </a:solidFill>
              </a:rPr>
              <a:t>days</a:t>
            </a:r>
            <a:r>
              <a:rPr lang="fr-FR" dirty="0" smtClean="0">
                <a:solidFill>
                  <a:schemeClr val="bg1"/>
                </a:solidFill>
              </a:rPr>
              <a:t> ?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Phase 6: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Circularization</a:t>
            </a:r>
            <a:r>
              <a:rPr lang="fr-FR" dirty="0" smtClean="0">
                <a:solidFill>
                  <a:schemeClr val="bg1"/>
                </a:solidFill>
              </a:rPr>
              <a:t> to </a:t>
            </a:r>
            <a:r>
              <a:rPr lang="fr-FR" dirty="0" err="1" smtClean="0">
                <a:solidFill>
                  <a:schemeClr val="bg1"/>
                </a:solidFill>
              </a:rPr>
              <a:t>low</a:t>
            </a:r>
            <a:r>
              <a:rPr lang="fr-FR" dirty="0" smtClean="0">
                <a:solidFill>
                  <a:schemeClr val="bg1"/>
                </a:solidFill>
              </a:rPr>
              <a:t>, polar, </a:t>
            </a:r>
            <a:r>
              <a:rPr lang="fr-FR" dirty="0" err="1" smtClean="0">
                <a:solidFill>
                  <a:schemeClr val="bg1"/>
                </a:solidFill>
              </a:rPr>
              <a:t>circular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orbit</a:t>
            </a:r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rgbClr val="FF0000"/>
                </a:solidFill>
              </a:rPr>
              <a:t>Phase </a:t>
            </a:r>
            <a:r>
              <a:rPr lang="fr-FR" dirty="0" smtClean="0">
                <a:solidFill>
                  <a:srgbClr val="FF0000"/>
                </a:solidFill>
              </a:rPr>
              <a:t>7: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Main orbiter mission </a:t>
            </a:r>
            <a:r>
              <a:rPr lang="fr-FR" dirty="0" err="1" smtClean="0">
                <a:solidFill>
                  <a:schemeClr val="bg1"/>
                </a:solidFill>
              </a:rPr>
              <a:t>sequence</a:t>
            </a:r>
            <a:r>
              <a:rPr lang="fr-FR" dirty="0" smtClean="0">
                <a:solidFill>
                  <a:schemeClr val="bg1"/>
                </a:solidFill>
              </a:rPr>
              <a:t>: </a:t>
            </a:r>
            <a:r>
              <a:rPr lang="fr-FR" dirty="0" err="1" smtClean="0">
                <a:solidFill>
                  <a:schemeClr val="bg1"/>
                </a:solidFill>
              </a:rPr>
              <a:t>tbd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months</a:t>
            </a:r>
            <a:r>
              <a:rPr lang="fr-FR" dirty="0" smtClean="0">
                <a:solidFill>
                  <a:schemeClr val="bg1"/>
                </a:solidFill>
              </a:rPr>
              <a:t>.</a:t>
            </a:r>
          </a:p>
          <a:p>
            <a:r>
              <a:rPr lang="fr-FR" dirty="0">
                <a:solidFill>
                  <a:srgbClr val="FF0000"/>
                </a:solidFill>
              </a:rPr>
              <a:t>Phase </a:t>
            </a:r>
            <a:r>
              <a:rPr lang="fr-FR" dirty="0" smtClean="0">
                <a:solidFill>
                  <a:srgbClr val="FF0000"/>
                </a:solidFill>
              </a:rPr>
              <a:t>8: </a:t>
            </a:r>
            <a:r>
              <a:rPr lang="fr-FR" dirty="0" smtClean="0">
                <a:solidFill>
                  <a:schemeClr val="bg1"/>
                </a:solidFill>
              </a:rPr>
              <a:t>De-</a:t>
            </a:r>
            <a:r>
              <a:rPr lang="fr-FR" dirty="0" err="1" smtClean="0">
                <a:solidFill>
                  <a:schemeClr val="bg1"/>
                </a:solidFill>
              </a:rPr>
              <a:t>orbit</a:t>
            </a:r>
            <a:r>
              <a:rPr lang="fr-FR" dirty="0" smtClean="0">
                <a:solidFill>
                  <a:schemeClr val="bg1"/>
                </a:solidFill>
              </a:rPr>
              <a:t> and </a:t>
            </a:r>
            <a:r>
              <a:rPr lang="fr-FR" dirty="0" err="1" smtClean="0">
                <a:solidFill>
                  <a:srgbClr val="3366FF"/>
                </a:solidFill>
              </a:rPr>
              <a:t>descent</a:t>
            </a:r>
            <a:r>
              <a:rPr lang="fr-FR" dirty="0" smtClean="0">
                <a:solidFill>
                  <a:srgbClr val="3366FF"/>
                </a:solidFill>
              </a:rPr>
              <a:t> science</a:t>
            </a:r>
          </a:p>
          <a:p>
            <a:r>
              <a:rPr lang="fr-FR" dirty="0" smtClean="0">
                <a:solidFill>
                  <a:srgbClr val="FFFFFF"/>
                </a:solidFill>
              </a:rPr>
              <a:t>End of JEM mission.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F4AD-D679-C844-BBDA-5835D63DF91E}" type="slidenum">
              <a:rPr lang="fr-FR" smtClean="0"/>
              <a:t>2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26782" y="6356350"/>
            <a:ext cx="768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>
                <a:solidFill>
                  <a:srgbClr val="FFFF00"/>
                </a:solidFill>
              </a:rPr>
              <a:t>Yellow</a:t>
            </a:r>
            <a:r>
              <a:rPr lang="fr-FR" dirty="0" smtClean="0">
                <a:solidFill>
                  <a:srgbClr val="FFFF00"/>
                </a:solidFill>
              </a:rPr>
              <a:t>:  </a:t>
            </a:r>
            <a:r>
              <a:rPr lang="fr-FR" dirty="0" err="1" smtClean="0">
                <a:solidFill>
                  <a:srgbClr val="FFFF00"/>
                </a:solidFill>
              </a:rPr>
              <a:t>under</a:t>
            </a:r>
            <a:r>
              <a:rPr lang="fr-FR" dirty="0" smtClean="0">
                <a:solidFill>
                  <a:srgbClr val="FFFF00"/>
                </a:solidFill>
              </a:rPr>
              <a:t> NASA control </a:t>
            </a:r>
            <a:r>
              <a:rPr lang="fr-FR" dirty="0" smtClean="0">
                <a:solidFill>
                  <a:schemeClr val="bg1"/>
                </a:solidFill>
              </a:rPr>
              <a:t>– </a:t>
            </a:r>
            <a:r>
              <a:rPr lang="fr-FR" dirty="0" err="1" smtClean="0">
                <a:solidFill>
                  <a:srgbClr val="FF0000"/>
                </a:solidFill>
              </a:rPr>
              <a:t>Red</a:t>
            </a:r>
            <a:r>
              <a:rPr lang="fr-FR" dirty="0" smtClean="0">
                <a:solidFill>
                  <a:srgbClr val="FF0000"/>
                </a:solidFill>
              </a:rPr>
              <a:t>: </a:t>
            </a:r>
            <a:r>
              <a:rPr lang="fr-FR" dirty="0" err="1" smtClean="0">
                <a:solidFill>
                  <a:srgbClr val="FF0000"/>
                </a:solidFill>
              </a:rPr>
              <a:t>under</a:t>
            </a:r>
            <a:r>
              <a:rPr lang="fr-FR" dirty="0" smtClean="0">
                <a:solidFill>
                  <a:srgbClr val="FF0000"/>
                </a:solidFill>
              </a:rPr>
              <a:t> ESA </a:t>
            </a:r>
            <a:r>
              <a:rPr lang="fr-FR" dirty="0" err="1" smtClean="0">
                <a:solidFill>
                  <a:srgbClr val="FF0000"/>
                </a:solidFill>
              </a:rPr>
              <a:t>cotrol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 rot="16200000">
            <a:off x="129777" y="3349040"/>
            <a:ext cx="1069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3366FF"/>
                </a:solidFill>
              </a:rPr>
              <a:t>Surface</a:t>
            </a:r>
          </a:p>
          <a:p>
            <a:r>
              <a:rPr lang="fr-FR" sz="2000" b="1" dirty="0" smtClean="0">
                <a:solidFill>
                  <a:srgbClr val="3366FF"/>
                </a:solidFill>
              </a:rPr>
              <a:t>science</a:t>
            </a:r>
            <a:endParaRPr lang="fr-FR" sz="2000" b="1" dirty="0">
              <a:solidFill>
                <a:srgbClr val="3366FF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 rot="16200000">
            <a:off x="-875619" y="3877328"/>
            <a:ext cx="2110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 smtClean="0">
                <a:solidFill>
                  <a:srgbClr val="008000"/>
                </a:solidFill>
              </a:rPr>
              <a:t>Orbitalscience</a:t>
            </a:r>
            <a:endParaRPr lang="fr-FR" sz="20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759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Radiation issues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Total </a:t>
            </a:r>
            <a:r>
              <a:rPr lang="fr-FR" dirty="0" err="1" smtClean="0"/>
              <a:t>Ionizing</a:t>
            </a:r>
            <a:r>
              <a:rPr lang="fr-FR" dirty="0" smtClean="0"/>
              <a:t> Dose on </a:t>
            </a:r>
            <a:r>
              <a:rPr lang="fr-FR" dirty="0" err="1" smtClean="0"/>
              <a:t>electronics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Signal to Noise Ratio on detectors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9025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Radiation dose </a:t>
            </a:r>
            <a:r>
              <a:rPr lang="fr-FR" dirty="0" err="1" smtClean="0"/>
              <a:t>estimates</a:t>
            </a:r>
            <a:r>
              <a:rPr lang="fr-FR" dirty="0" smtClean="0"/>
              <a:t> </a:t>
            </a:r>
            <a:r>
              <a:rPr lang="fr-FR" dirty="0" err="1" smtClean="0"/>
              <a:t>strongly</a:t>
            </a:r>
            <a:r>
              <a:rPr lang="fr-FR" dirty="0" smtClean="0"/>
              <a:t> </a:t>
            </a:r>
            <a:r>
              <a:rPr lang="fr-FR" dirty="0" err="1" smtClean="0"/>
              <a:t>depend</a:t>
            </a:r>
            <a:r>
              <a:rPr lang="fr-FR" dirty="0" smtClean="0"/>
              <a:t> on the mission profile </a:t>
            </a:r>
          </a:p>
          <a:p>
            <a:endParaRPr lang="fr-FR" dirty="0"/>
          </a:p>
          <a:p>
            <a:r>
              <a:rPr lang="fr-FR" dirty="0" smtClean="0"/>
              <a:t>I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illustrate</a:t>
            </a:r>
            <a:r>
              <a:rPr lang="fr-FR" dirty="0" smtClean="0"/>
              <a:t> first </a:t>
            </a:r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important to go </a:t>
            </a:r>
            <a:r>
              <a:rPr lang="fr-FR" dirty="0" err="1" smtClean="0"/>
              <a:t>quickly</a:t>
            </a:r>
            <a:r>
              <a:rPr lang="fr-FR" dirty="0" smtClean="0"/>
              <a:t> in </a:t>
            </a:r>
            <a:r>
              <a:rPr lang="fr-FR" dirty="0" err="1" smtClean="0"/>
              <a:t>low</a:t>
            </a:r>
            <a:r>
              <a:rPr lang="fr-FR" dirty="0" smtClean="0"/>
              <a:t>-altitude </a:t>
            </a:r>
            <a:r>
              <a:rPr lang="fr-FR" dirty="0" err="1" smtClean="0"/>
              <a:t>orbit</a:t>
            </a:r>
            <a:r>
              <a:rPr lang="fr-FR" dirty="0" smtClean="0"/>
              <a:t> </a:t>
            </a:r>
            <a:r>
              <a:rPr lang="fr-FR" dirty="0" err="1" smtClean="0"/>
              <a:t>around</a:t>
            </a:r>
            <a:r>
              <a:rPr lang="fr-FR" dirty="0" smtClean="0"/>
              <a:t> Europa</a:t>
            </a:r>
          </a:p>
          <a:p>
            <a:endParaRPr lang="fr-FR" dirty="0"/>
          </a:p>
          <a:p>
            <a:r>
              <a:rPr lang="fr-FR" dirty="0" smtClean="0"/>
              <a:t>I </a:t>
            </a:r>
            <a:r>
              <a:rPr lang="fr-FR" dirty="0" err="1" smtClean="0"/>
              <a:t>will</a:t>
            </a:r>
            <a:r>
              <a:rPr lang="fr-FR" dirty="0" smtClean="0"/>
              <a:t> use radiation dose </a:t>
            </a:r>
            <a:r>
              <a:rPr lang="fr-FR" dirty="0" err="1" smtClean="0"/>
              <a:t>estimates</a:t>
            </a:r>
            <a:r>
              <a:rPr lang="fr-FR" dirty="0" smtClean="0"/>
              <a:t> for </a:t>
            </a:r>
            <a:r>
              <a:rPr lang="fr-FR" dirty="0" err="1" smtClean="0"/>
              <a:t>other</a:t>
            </a:r>
            <a:r>
              <a:rPr lang="fr-FR" dirty="0" smtClean="0"/>
              <a:t> missions to Europa for </a:t>
            </a:r>
            <a:r>
              <a:rPr lang="fr-FR" dirty="0" err="1" smtClean="0"/>
              <a:t>comparison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5607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8610600" cy="21811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236" y="2335839"/>
            <a:ext cx="4334164" cy="27220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2209800"/>
            <a:ext cx="3429000" cy="44987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5095867"/>
            <a:ext cx="480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European paper gives similar 100 – 500 km orbital dosage reduction of 60 – 75 % with more sophisticated GEANT tracking code for electron motions in near-Europa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magnetospheric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magnetic field, Version 2. 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326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/>
          <a:srcRect b="1145"/>
          <a:stretch/>
        </p:blipFill>
        <p:spPr>
          <a:xfrm>
            <a:off x="381000" y="276427"/>
            <a:ext cx="8458200" cy="65815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86200" y="9144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Moon Shielding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6406" y="1824335"/>
            <a:ext cx="3143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With Moon Shielding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705600" y="457200"/>
            <a:ext cx="0" cy="51816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1279361" y="3554480"/>
            <a:ext cx="6781800" cy="1273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1269201" y="2986101"/>
            <a:ext cx="6781800" cy="1273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72400" y="3567213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0.2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96200" y="2631823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0.6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57090"/>
            <a:ext cx="7848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90-Day Europa Orbit Dose Reduction for GSFC EDGE Orbiter Study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620000" y="3015483"/>
            <a:ext cx="0" cy="484013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96200" y="3057435"/>
            <a:ext cx="568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x3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831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153400" cy="11430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Mission TID Doses @ 100-mil-Al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Jupiter Europa Orbiter (JEO)	2.9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Mrad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109 days in Europa orbit	1.25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Mrad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Moon tour			1.65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Mrad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JEO-B orbiter (1 month)		1.6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Mrad</a:t>
            </a: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EDGE orbiter (3 months)	2.1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Mrad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(0.25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Mrad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/month)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JEO-C multiple flyby		2.0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Mrad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Clipper (2014 AO)	2.7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Mrad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Europa Orbiter (2014 AO)	4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Mrad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 year in orbit,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0.25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Mrad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/month</a:t>
            </a:r>
          </a:p>
          <a:p>
            <a:pPr marL="0" indent="0">
              <a:buNone/>
            </a:pPr>
            <a:endParaRPr lang="en-US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Conclusion: JEO-B (2012), EDGE (2014), and 2014 AO orbiter mission doses mutually consistent with 1.35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Mrad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jovian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moon tour and 0.25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Mrad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/month in orbit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751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Radiation dose for </a:t>
            </a:r>
            <a:r>
              <a:rPr lang="fr-FR" dirty="0" err="1" smtClean="0"/>
              <a:t>this</a:t>
            </a:r>
            <a:r>
              <a:rPr lang="fr-FR" dirty="0" smtClean="0"/>
              <a:t> mission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Best </a:t>
            </a:r>
            <a:r>
              <a:rPr lang="fr-FR" dirty="0" err="1" smtClean="0"/>
              <a:t>estimate</a:t>
            </a:r>
            <a:r>
              <a:rPr lang="fr-FR" dirty="0" smtClean="0"/>
              <a:t>: </a:t>
            </a:r>
          </a:p>
          <a:p>
            <a:pPr lvl="1"/>
            <a:r>
              <a:rPr lang="fr-FR" dirty="0" smtClean="0"/>
              <a:t>2 </a:t>
            </a:r>
            <a:r>
              <a:rPr lang="fr-FR" dirty="0" err="1" smtClean="0"/>
              <a:t>Mrad</a:t>
            </a:r>
            <a:r>
              <a:rPr lang="fr-FR" dirty="0" smtClean="0"/>
              <a:t> @100 mil Al (0.25 cm)</a:t>
            </a:r>
          </a:p>
          <a:p>
            <a:pPr lvl="1"/>
            <a:r>
              <a:rPr lang="fr-FR" dirty="0" smtClean="0"/>
              <a:t>300 </a:t>
            </a:r>
            <a:r>
              <a:rPr lang="fr-FR" dirty="0" err="1"/>
              <a:t>k</a:t>
            </a:r>
            <a:r>
              <a:rPr lang="fr-FR" dirty="0" err="1" smtClean="0"/>
              <a:t>rad</a:t>
            </a:r>
            <a:r>
              <a:rPr lang="fr-FR" dirty="0" smtClean="0"/>
              <a:t> @400 mil Al (1 cm)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4458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94813"/>
            <a:ext cx="8077200" cy="6384135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7239000" y="51054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6324600" y="39624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410200" y="30480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724400" y="25908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91000" y="19812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91100" y="1357581"/>
            <a:ext cx="281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Unshielded 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vs. 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Moon Shielded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90-day Average Flux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84027" y="51816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x3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1524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 EDGE Average Orbital Flux Model from SPENVIS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203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350</Words>
  <Application>Microsoft Macintosh PowerPoint</Application>
  <PresentationFormat>Présentation à l'écran (4:3)</PresentationFormat>
  <Paragraphs>76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Radiation </vt:lpstr>
      <vt:lpstr>MISSION SEQUENCES</vt:lpstr>
      <vt:lpstr>Radiation issues</vt:lpstr>
      <vt:lpstr>Caution</vt:lpstr>
      <vt:lpstr>Présentation PowerPoint</vt:lpstr>
      <vt:lpstr>Présentation PowerPoint</vt:lpstr>
      <vt:lpstr>Mission TID Doses @ 100-mil-Al</vt:lpstr>
      <vt:lpstr>Radiation dose for this mission</vt:lpstr>
      <vt:lpstr>Présentation PowerPoint</vt:lpstr>
      <vt:lpstr>Présentation PowerPoint</vt:lpstr>
      <vt:lpstr>Radiation Mitigation Strategy</vt:lpstr>
    </vt:vector>
  </TitlesOfParts>
  <Company>irap/cnrs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 </dc:title>
  <dc:creator>nicolas andre</dc:creator>
  <cp:lastModifiedBy>nicolas andre</cp:lastModifiedBy>
  <cp:revision>8</cp:revision>
  <dcterms:created xsi:type="dcterms:W3CDTF">2016-09-07T20:08:17Z</dcterms:created>
  <dcterms:modified xsi:type="dcterms:W3CDTF">2016-09-12T11:56:36Z</dcterms:modified>
</cp:coreProperties>
</file>