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553" r:id="rId3"/>
    <p:sldId id="555" r:id="rId4"/>
    <p:sldId id="556" r:id="rId5"/>
    <p:sldId id="558" r:id="rId6"/>
    <p:sldId id="560" r:id="rId7"/>
    <p:sldId id="566" r:id="rId8"/>
    <p:sldId id="565" r:id="rId9"/>
    <p:sldId id="559" r:id="rId1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yed" initials="df" lastIdx="9" clrIdx="0"/>
  <p:cmAuthor id="1" name="Debus Andre" initials="D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3399"/>
    <a:srgbClr val="006600"/>
    <a:srgbClr val="FF0000"/>
    <a:srgbClr val="CCFFCC"/>
    <a:srgbClr val="FFFF66"/>
    <a:srgbClr val="1F497D"/>
    <a:srgbClr val="0000CC"/>
    <a:srgbClr val="0033CC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27540" autoAdjust="0"/>
  </p:normalViewPr>
  <p:slideViewPr>
    <p:cSldViewPr>
      <p:cViewPr>
        <p:scale>
          <a:sx n="110" d="100"/>
          <a:sy n="110" d="100"/>
        </p:scale>
        <p:origin x="-2837" y="-40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8-30T17:53:40.180" idx="9">
    <p:pos x="924" y="3192"/>
    <p:text>delphine.faye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F12707D-6C43-4D7D-9E88-8A110A5497F5}" type="datetimeFigureOut">
              <a:rPr lang="fr-FR" smtClean="0"/>
              <a:pPr/>
              <a:t>31/08/2016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13331F6-2083-468C-B80B-3650EF24A4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2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31F6-2083-468C-B80B-3650EF24A4CF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31F6-2083-468C-B80B-3650EF24A4CF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31F6-2083-468C-B80B-3650EF24A4CF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31F6-2083-468C-B80B-3650EF24A4CF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31F6-2083-468C-B80B-3650EF24A4CF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31F6-2083-468C-B80B-3650EF24A4CF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31F6-2083-468C-B80B-3650EF24A4CF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31F6-2083-468C-B80B-3650EF24A4CF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31F6-2083-468C-B80B-3650EF24A4CF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894784" y="6526776"/>
            <a:ext cx="2133600" cy="216024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AA3F5C64-33A6-4861-B5DC-EA99C10773B4}" type="datetime1">
              <a:rPr lang="fr-FR" smtClean="0"/>
              <a:pPr/>
              <a:t>31/08/2016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5268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Recherche de traces du vie sur Mars – Programme </a:t>
            </a:r>
            <a:r>
              <a:rPr lang="fr-FR" dirty="0" err="1" smtClean="0"/>
              <a:t>ExoMars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Picture 10" descr="Couv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685958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-180000" y="2134800"/>
            <a:ext cx="8532000" cy="86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3200" b="1" kern="1200" cap="all" baseline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979613" y="1400400"/>
            <a:ext cx="6337300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1600" b="1" kern="1200" dirty="0" smtClean="0">
                <a:solidFill>
                  <a:srgbClr val="EC730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/>
          </p:nvPr>
        </p:nvSpPr>
        <p:spPr>
          <a:xfrm>
            <a:off x="611188" y="3429000"/>
            <a:ext cx="7777162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24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1980000" y="4276800"/>
            <a:ext cx="6337300" cy="93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1600" b="1" kern="1200" dirty="0" smtClean="0">
                <a:solidFill>
                  <a:srgbClr val="EC730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Espace réservé pour une image  17"/>
          <p:cNvSpPr>
            <a:spLocks noGrp="1"/>
          </p:cNvSpPr>
          <p:nvPr>
            <p:ph type="pic" sz="quarter" idx="17"/>
          </p:nvPr>
        </p:nvSpPr>
        <p:spPr>
          <a:xfrm>
            <a:off x="5938341" y="288925"/>
            <a:ext cx="2378075" cy="9080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/>
          </p:nvPr>
        </p:nvSpPr>
        <p:spPr>
          <a:xfrm>
            <a:off x="6876000" y="5373688"/>
            <a:ext cx="1438275" cy="554037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9"/>
          </p:nvPr>
        </p:nvSpPr>
        <p:spPr>
          <a:xfrm>
            <a:off x="6443663" y="4725144"/>
            <a:ext cx="1873250" cy="5032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51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4" name="Line 6"/>
          <p:cNvSpPr>
            <a:spLocks noChangeShapeType="1"/>
          </p:cNvSpPr>
          <p:nvPr userDrawn="1"/>
        </p:nvSpPr>
        <p:spPr bwMode="gray">
          <a:xfrm>
            <a:off x="8604250" y="692150"/>
            <a:ext cx="0" cy="5400675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25" name="Oval 5"/>
          <p:cNvSpPr>
            <a:spLocks noChangeArrowheads="1"/>
          </p:cNvSpPr>
          <p:nvPr userDrawn="1"/>
        </p:nvSpPr>
        <p:spPr bwMode="gray">
          <a:xfrm>
            <a:off x="8513763" y="585788"/>
            <a:ext cx="179387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26" name="Line 6"/>
          <p:cNvSpPr>
            <a:spLocks noChangeShapeType="1"/>
          </p:cNvSpPr>
          <p:nvPr userDrawn="1"/>
        </p:nvSpPr>
        <p:spPr bwMode="gray">
          <a:xfrm>
            <a:off x="8604250" y="692150"/>
            <a:ext cx="0" cy="5400675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27" name="Oval 7"/>
          <p:cNvSpPr>
            <a:spLocks noChangeArrowheads="1"/>
          </p:cNvSpPr>
          <p:nvPr userDrawn="1"/>
        </p:nvSpPr>
        <p:spPr bwMode="gray">
          <a:xfrm>
            <a:off x="8513763" y="6053138"/>
            <a:ext cx="179387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7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929875" y="6642000"/>
            <a:ext cx="21336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DC8608-66D7-4BE2-A65E-028C01DA9B32}" type="datetime1">
              <a:rPr lang="fr-FR" smtClean="0"/>
              <a:pPr/>
              <a:t>31/08/2016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02635" y="66420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fr-FR" dirty="0" smtClean="0"/>
              <a:t>Recherche de traces du vie sur Mars – Programme </a:t>
            </a:r>
            <a:r>
              <a:rPr lang="fr-FR" dirty="0" err="1" smtClean="0"/>
              <a:t>ExoMars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5091" y="66420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gray">
          <a:xfrm>
            <a:off x="809625" y="549275"/>
            <a:ext cx="1588" cy="554355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 rot="16200000">
            <a:off x="-1850231" y="2983707"/>
            <a:ext cx="446405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300" b="1" dirty="0">
                <a:solidFill>
                  <a:schemeClr val="tx2"/>
                </a:solidFill>
                <a:latin typeface="Arial" charset="0"/>
                <a:cs typeface="Arial" charset="0"/>
              </a:rPr>
              <a:t>SOMMAIRE</a:t>
            </a:r>
          </a:p>
        </p:txBody>
      </p:sp>
      <p:pic>
        <p:nvPicPr>
          <p:cNvPr id="8" name="Picture 12" descr="su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98613" y="5965479"/>
            <a:ext cx="1655762" cy="10588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Oval 7"/>
          <p:cNvSpPr>
            <a:spLocks noChangeArrowheads="1"/>
          </p:cNvSpPr>
          <p:nvPr userDrawn="1"/>
        </p:nvSpPr>
        <p:spPr bwMode="gray">
          <a:xfrm>
            <a:off x="720725" y="512763"/>
            <a:ext cx="179388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0" name="Oval 7"/>
          <p:cNvSpPr>
            <a:spLocks noChangeArrowheads="1"/>
          </p:cNvSpPr>
          <p:nvPr userDrawn="1"/>
        </p:nvSpPr>
        <p:spPr bwMode="gray">
          <a:xfrm>
            <a:off x="720725" y="5986463"/>
            <a:ext cx="179388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188000" y="1486800"/>
            <a:ext cx="7776488" cy="3672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EC7405"/>
              </a:buClr>
              <a:buSzPct val="80000"/>
              <a:buFont typeface="Wingdings 2" pitchFamily="18" charset="2"/>
              <a:buChar char=""/>
              <a:defRPr sz="2400" b="1" cap="all" baseline="0">
                <a:solidFill>
                  <a:srgbClr val="00519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0099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892105" y="6642000"/>
            <a:ext cx="21336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6DCA4113-AE2E-4CFC-954F-F61C3B2A815D}" type="datetime1">
              <a:rPr lang="fr-FR" smtClean="0"/>
              <a:pPr/>
              <a:t>31/08/2016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4865" y="66420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fr-FR" dirty="0" smtClean="0"/>
              <a:t>Recherche de traces du vie sur Mars – Programme </a:t>
            </a:r>
            <a:r>
              <a:rPr lang="fr-FR" dirty="0" err="1" smtClean="0"/>
              <a:t>ExoMars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2679" y="66420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gray">
          <a:xfrm rot="5400000">
            <a:off x="4572000" y="-3159125"/>
            <a:ext cx="0" cy="806450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8" name="Oval 5"/>
          <p:cNvSpPr>
            <a:spLocks noChangeArrowheads="1"/>
          </p:cNvSpPr>
          <p:nvPr userDrawn="1"/>
        </p:nvSpPr>
        <p:spPr bwMode="gray">
          <a:xfrm rot="5400000">
            <a:off x="8459788" y="765175"/>
            <a:ext cx="179388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9" name="Oval 7"/>
          <p:cNvSpPr>
            <a:spLocks noChangeArrowheads="1"/>
          </p:cNvSpPr>
          <p:nvPr userDrawn="1"/>
        </p:nvSpPr>
        <p:spPr bwMode="gray">
          <a:xfrm rot="5400000">
            <a:off x="504825" y="765175"/>
            <a:ext cx="179388" cy="179388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pic>
        <p:nvPicPr>
          <p:cNvPr id="19" name="Picture 12" descr="su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949280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9"/>
          <p:cNvSpPr>
            <a:spLocks noGrp="1"/>
          </p:cNvSpPr>
          <p:nvPr>
            <p:ph sz="quarter" idx="16"/>
          </p:nvPr>
        </p:nvSpPr>
        <p:spPr>
          <a:xfrm>
            <a:off x="539750" y="1340768"/>
            <a:ext cx="8064499" cy="46805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EC7305"/>
                </a:solidFill>
                <a:latin typeface="+mj-lt"/>
              </a:defRPr>
            </a:lvl1pPr>
            <a:lvl2pPr marL="0" indent="0">
              <a:buNone/>
              <a:defRPr sz="2400">
                <a:latin typeface="+mj-lt"/>
              </a:defRPr>
            </a:lvl2pPr>
            <a:lvl3pPr marL="360000" indent="-228600">
              <a:buSzPct val="80000"/>
              <a:buFont typeface="Wingdings 2" pitchFamily="18" charset="2"/>
              <a:buChar char=""/>
              <a:defRPr sz="2400">
                <a:latin typeface="+mj-lt"/>
              </a:defRPr>
            </a:lvl3pPr>
            <a:lvl4pPr marL="540000" indent="-228600">
              <a:buFont typeface="Wingdings 2" pitchFamily="18" charset="2"/>
              <a:buChar char="è"/>
              <a:defRPr sz="2000">
                <a:latin typeface="+mj-lt"/>
              </a:defRPr>
            </a:lvl4pPr>
            <a:lvl5pPr marL="720000">
              <a:buClr>
                <a:srgbClr val="EC7305"/>
              </a:buClr>
              <a:defRPr sz="1800"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428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87200"/>
            <a:ext cx="8064000" cy="720000"/>
          </a:xfrm>
        </p:spPr>
        <p:txBody>
          <a:bodyPr>
            <a:norm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863530" y="6642000"/>
            <a:ext cx="21336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9D78998-844D-4419-A9C6-63EDC047629E}" type="datetime1">
              <a:rPr lang="fr-FR" smtClean="0"/>
              <a:pPr/>
              <a:t>31/08/2016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36290" y="66420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fr-FR" dirty="0" smtClean="0"/>
              <a:t>Recherche de traces du vie sur Mars – Programme </a:t>
            </a:r>
            <a:r>
              <a:rPr lang="fr-FR" dirty="0" err="1" smtClean="0"/>
              <a:t>ExoMars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31254" y="66420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0000" y="1774800"/>
            <a:ext cx="3600000" cy="79010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 marL="457200" indent="0" algn="l">
              <a:buNone/>
              <a:defRPr>
                <a:latin typeface="+mj-lt"/>
              </a:defRPr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932040" y="1772816"/>
            <a:ext cx="3600000" cy="79010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 marL="457200" indent="0" algn="l">
              <a:buNone/>
              <a:defRPr>
                <a:latin typeface="+mj-lt"/>
              </a:defRPr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2780928"/>
            <a:ext cx="3600000" cy="33123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Troisième niveau</a:t>
            </a:r>
          </a:p>
          <a:p>
            <a:pPr lvl="0"/>
            <a:r>
              <a:rPr lang="fr-FR" dirty="0" smtClean="0"/>
              <a:t>Quatrième niveau</a:t>
            </a:r>
          </a:p>
          <a:p>
            <a:pPr lv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6" hasCustomPrompt="1"/>
          </p:nvPr>
        </p:nvSpPr>
        <p:spPr>
          <a:xfrm>
            <a:off x="4932052" y="2780928"/>
            <a:ext cx="3600000" cy="33123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Troisième niveau</a:t>
            </a:r>
          </a:p>
          <a:p>
            <a:pPr lvl="0"/>
            <a:r>
              <a:rPr lang="fr-FR" dirty="0" smtClean="0"/>
              <a:t>Quatrième niveau</a:t>
            </a:r>
          </a:p>
          <a:p>
            <a:pPr lv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Line 6"/>
          <p:cNvSpPr>
            <a:spLocks noChangeShapeType="1"/>
          </p:cNvSpPr>
          <p:nvPr userDrawn="1"/>
        </p:nvSpPr>
        <p:spPr bwMode="gray">
          <a:xfrm rot="5400000">
            <a:off x="4572000" y="-3159125"/>
            <a:ext cx="0" cy="806450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3" name="Oval 5"/>
          <p:cNvSpPr>
            <a:spLocks noChangeArrowheads="1"/>
          </p:cNvSpPr>
          <p:nvPr userDrawn="1"/>
        </p:nvSpPr>
        <p:spPr bwMode="gray">
          <a:xfrm rot="5400000">
            <a:off x="8459788" y="765175"/>
            <a:ext cx="179388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4" name="Oval 7"/>
          <p:cNvSpPr>
            <a:spLocks noChangeArrowheads="1"/>
          </p:cNvSpPr>
          <p:nvPr userDrawn="1"/>
        </p:nvSpPr>
        <p:spPr bwMode="gray">
          <a:xfrm rot="5400000">
            <a:off x="504825" y="765175"/>
            <a:ext cx="179388" cy="179388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pic>
        <p:nvPicPr>
          <p:cNvPr id="15" name="Picture 12" descr="su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949280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85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contenu sans barre H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906566" y="6633194"/>
            <a:ext cx="21336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F6C660CC-000B-4C04-B1F7-151437096B29}" type="datetime1">
              <a:rPr lang="fr-FR" smtClean="0"/>
              <a:pPr/>
              <a:t>31/08/2016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79326" y="6633194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fr-FR" dirty="0" smtClean="0"/>
              <a:t>Recherche de traces du vie sur Mars – Programme </a:t>
            </a:r>
            <a:r>
              <a:rPr lang="fr-FR" dirty="0" err="1" smtClean="0"/>
              <a:t>ExoMars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782" y="6633194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0000" y="1627200"/>
            <a:ext cx="8064000" cy="79010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2564904"/>
            <a:ext cx="8064896" cy="33123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Troisième niveau</a:t>
            </a:r>
          </a:p>
          <a:p>
            <a:pPr lvl="0"/>
            <a:r>
              <a:rPr lang="fr-FR" dirty="0" smtClean="0"/>
              <a:t>Quatrième niveau</a:t>
            </a:r>
          </a:p>
          <a:p>
            <a:pPr lvl="0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2" name="Picture 12" descr="su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949280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04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contenu sans barre H et sans pieds de page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0000" y="1627200"/>
            <a:ext cx="8064000" cy="79010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2564904"/>
            <a:ext cx="8064896" cy="33123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Troisième niveau</a:t>
            </a:r>
          </a:p>
          <a:p>
            <a:pPr lvl="0"/>
            <a:r>
              <a:rPr lang="fr-FR" dirty="0" smtClean="0"/>
              <a:t>Quatrième niveau</a:t>
            </a:r>
          </a:p>
          <a:p>
            <a:pPr lvl="0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Picture 12" descr="su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19458" y="5949280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9" name="Espace réservé de la date 17"/>
          <p:cNvSpPr>
            <a:spLocks noGrp="1"/>
          </p:cNvSpPr>
          <p:nvPr>
            <p:ph type="dt" sz="half" idx="10"/>
          </p:nvPr>
        </p:nvSpPr>
        <p:spPr>
          <a:xfrm>
            <a:off x="5902566" y="6615073"/>
            <a:ext cx="2133600" cy="216024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5BF85C1F-7A80-4B41-91A5-424B9255B678}" type="datetime1">
              <a:rPr lang="fr-FR" smtClean="0"/>
              <a:pPr/>
              <a:t>31/08/2016</a:t>
            </a:fld>
            <a:endParaRPr lang="fr-FR" dirty="0"/>
          </a:p>
        </p:txBody>
      </p:sp>
      <p:sp>
        <p:nvSpPr>
          <p:cNvPr id="11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475326" y="6615097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fr-FR" smtClean="0"/>
              <a:t>Recherche de traces de vie sur Mars – Programme ExoMars</a:t>
            </a:r>
            <a:endParaRPr lang="fr-FR" dirty="0"/>
          </a:p>
        </p:txBody>
      </p:sp>
      <p:sp>
        <p:nvSpPr>
          <p:cNvPr id="12" name="Espace réservé du numéro de diapositive 19"/>
          <p:cNvSpPr>
            <a:spLocks noGrp="1"/>
          </p:cNvSpPr>
          <p:nvPr>
            <p:ph type="sldNum" sz="quarter" idx="12"/>
          </p:nvPr>
        </p:nvSpPr>
        <p:spPr>
          <a:xfrm>
            <a:off x="7782" y="6615097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0CF0C526-BD89-4144-8E0F-45126FE564D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095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868144" y="6642719"/>
            <a:ext cx="21336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6D12D4DB-53CD-45E2-B127-57B11A52574F}" type="datetime1">
              <a:rPr lang="fr-FR" smtClean="0"/>
              <a:pPr/>
              <a:t>31/08/2016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0904" y="6642719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fr-FR" dirty="0" smtClean="0"/>
              <a:t>Recherche de traces du vie sur Mars – Programme </a:t>
            </a:r>
            <a:r>
              <a:rPr lang="fr-FR" dirty="0" err="1" smtClean="0"/>
              <a:t>ExoMars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-26640" y="6642719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gray">
          <a:xfrm rot="5400000">
            <a:off x="4572000" y="-3159125"/>
            <a:ext cx="0" cy="806450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8" name="Oval 5"/>
          <p:cNvSpPr>
            <a:spLocks noChangeArrowheads="1"/>
          </p:cNvSpPr>
          <p:nvPr userDrawn="1"/>
        </p:nvSpPr>
        <p:spPr bwMode="gray">
          <a:xfrm rot="5400000">
            <a:off x="8459788" y="765175"/>
            <a:ext cx="179388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9" name="Oval 7"/>
          <p:cNvSpPr>
            <a:spLocks noChangeArrowheads="1"/>
          </p:cNvSpPr>
          <p:nvPr userDrawn="1"/>
        </p:nvSpPr>
        <p:spPr bwMode="gray">
          <a:xfrm rot="5400000">
            <a:off x="504825" y="765175"/>
            <a:ext cx="179388" cy="179388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pic>
        <p:nvPicPr>
          <p:cNvPr id="19" name="Picture 12" descr="su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949280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78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187200"/>
            <a:ext cx="806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dirty="0" smtClean="0"/>
              <a:t>Modifiez les styles du texte du masque</a:t>
            </a:r>
          </a:p>
          <a:p>
            <a:pPr marL="0" lvl="1" indent="0" algn="l" defTabSz="914400" rtl="0" eaLnBrk="1" latinLnBrk="0" hangingPunct="1">
              <a:spcBef>
                <a:spcPct val="20000"/>
              </a:spcBef>
              <a:buClr>
                <a:srgbClr val="EC7305"/>
              </a:buClr>
              <a:buSzPct val="80000"/>
              <a:buFont typeface="Wingdings 2" pitchFamily="18" charset="2"/>
              <a:buNone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160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5" r:id="rId3"/>
    <p:sldLayoutId id="2147483662" r:id="rId4"/>
    <p:sldLayoutId id="2147483663" r:id="rId5"/>
    <p:sldLayoutId id="2147483664" r:id="rId6"/>
    <p:sldLayoutId id="2147483666" r:id="rId7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200" b="1" kern="1200" cap="all" baseline="0">
          <a:solidFill>
            <a:srgbClr val="00519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fr-FR" sz="2000" kern="1200" dirty="0" smtClean="0">
          <a:solidFill>
            <a:srgbClr val="EC7305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spcBef>
          <a:spcPct val="20000"/>
        </a:spcBef>
        <a:buClr>
          <a:srgbClr val="EC7305"/>
        </a:buClr>
        <a:buSzPct val="80000"/>
        <a:buFont typeface="Wingdings 2" pitchFamily="18" charset="2"/>
        <a:buNone/>
        <a:defRPr lang="fr-FR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indent="-228600" algn="l" defTabSz="914400" rtl="0" eaLnBrk="1" latinLnBrk="0" hangingPunct="1">
        <a:spcBef>
          <a:spcPct val="20000"/>
        </a:spcBef>
        <a:buClr>
          <a:srgbClr val="EC7305"/>
        </a:buClr>
        <a:buSzPct val="80000"/>
        <a:buFont typeface="Wingdings 2" pitchFamily="18" charset="2"/>
        <a:buChar char=""/>
        <a:defRPr lang="fr-FR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indent="-285750" algn="l" defTabSz="914400" rtl="0" eaLnBrk="1" latinLnBrk="0" hangingPunct="1">
        <a:spcBef>
          <a:spcPct val="20000"/>
        </a:spcBef>
        <a:buClr>
          <a:srgbClr val="EC7305"/>
        </a:buClr>
        <a:buFont typeface="Wingdings 2" pitchFamily="18" charset="2"/>
        <a:buChar char="è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indent="-228600" algn="l" defTabSz="914400" rtl="0" eaLnBrk="1" latinLnBrk="0" hangingPunct="1">
        <a:spcBef>
          <a:spcPct val="20000"/>
        </a:spcBef>
        <a:buClr>
          <a:srgbClr val="EC7305"/>
        </a:buClr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.Debus@cnes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0" y="908720"/>
            <a:ext cx="8590644" cy="1078176"/>
          </a:xfrm>
        </p:spPr>
        <p:txBody>
          <a:bodyPr/>
          <a:lstStyle/>
          <a:p>
            <a:r>
              <a:rPr lang="en-GB" sz="2800" dirty="0" smtClean="0">
                <a:solidFill>
                  <a:srgbClr val="003399"/>
                </a:solidFill>
                <a:latin typeface="Calibri" pitchFamily="34" charset="0"/>
                <a:ea typeface="ヒラギノ角ゴ ProN W6" charset="0"/>
                <a:cs typeface="Calibri" pitchFamily="34" charset="0"/>
              </a:rPr>
              <a:t>PLANETARY PROTECTION </a:t>
            </a:r>
          </a:p>
          <a:p>
            <a:r>
              <a:rPr lang="en-GB" sz="2800" dirty="0" smtClean="0">
                <a:solidFill>
                  <a:srgbClr val="003399"/>
                </a:solidFill>
                <a:latin typeface="Calibri" pitchFamily="34" charset="0"/>
                <a:ea typeface="ヒラギノ角ゴ ProN W6" charset="0"/>
                <a:cs typeface="Calibri" pitchFamily="34" charset="0"/>
              </a:rPr>
              <a:t>REQUIREMENTS FOR MISSIONS towards </a:t>
            </a:r>
            <a:r>
              <a:rPr lang="en-GB" sz="2800" dirty="0" err="1" smtClean="0">
                <a:solidFill>
                  <a:srgbClr val="003399"/>
                </a:solidFill>
                <a:latin typeface="Calibri" pitchFamily="34" charset="0"/>
                <a:ea typeface="ヒラギノ角ゴ ProN W6" charset="0"/>
                <a:cs typeface="Calibri" pitchFamily="34" charset="0"/>
              </a:rPr>
              <a:t>europa</a:t>
            </a:r>
            <a:r>
              <a:rPr lang="en-GB" sz="2800" dirty="0" smtClean="0">
                <a:solidFill>
                  <a:srgbClr val="003399"/>
                </a:solidFill>
                <a:latin typeface="Calibri" pitchFamily="34" charset="0"/>
                <a:ea typeface="ヒラギノ角ゴ ProN W6" charset="0"/>
                <a:cs typeface="Calibri" pitchFamily="34" charset="0"/>
              </a:rPr>
              <a:t> </a:t>
            </a:r>
            <a:endParaRPr lang="fr-FR" sz="2800" dirty="0">
              <a:solidFill>
                <a:srgbClr val="003399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251520" y="5373216"/>
            <a:ext cx="2232248" cy="936000"/>
          </a:xfrm>
        </p:spPr>
        <p:txBody>
          <a:bodyPr/>
          <a:lstStyle/>
          <a:p>
            <a:pPr algn="l"/>
            <a:r>
              <a:rPr lang="fr-FR" dirty="0" smtClean="0"/>
              <a:t>IRAP Toulouse</a:t>
            </a:r>
          </a:p>
          <a:p>
            <a:pPr algn="l"/>
            <a:r>
              <a:rPr lang="fr-FR" dirty="0" smtClean="0"/>
              <a:t>08 </a:t>
            </a:r>
            <a:r>
              <a:rPr lang="fr-FR" dirty="0" err="1" smtClean="0"/>
              <a:t>September</a:t>
            </a:r>
            <a:r>
              <a:rPr lang="fr-FR" dirty="0" smtClean="0"/>
              <a:t> 2016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9"/>
          </p:nvPr>
        </p:nvSpPr>
        <p:spPr>
          <a:xfrm>
            <a:off x="107504" y="2204864"/>
            <a:ext cx="3456384" cy="3024336"/>
          </a:xfrm>
        </p:spPr>
        <p:txBody>
          <a:bodyPr>
            <a:noAutofit/>
          </a:bodyPr>
          <a:lstStyle/>
          <a:p>
            <a:pPr algn="l"/>
            <a:r>
              <a:rPr lang="fr-FR" sz="1600" b="1" dirty="0" smtClean="0">
                <a:solidFill>
                  <a:srgbClr val="003399"/>
                </a:solidFill>
                <a:latin typeface="+mn-lt"/>
              </a:rPr>
              <a:t>Andre DEBUS</a:t>
            </a:r>
          </a:p>
          <a:p>
            <a:pPr algn="l"/>
            <a:r>
              <a:rPr lang="fr-FR" sz="1400" dirty="0" smtClean="0">
                <a:solidFill>
                  <a:srgbClr val="003399"/>
                </a:solidFill>
                <a:latin typeface="+mn-lt"/>
              </a:rPr>
              <a:t>Project Manager for french contributions to the EXOMARS Project</a:t>
            </a:r>
            <a:endParaRPr lang="fr-FR" sz="1400" dirty="0">
              <a:solidFill>
                <a:srgbClr val="003399"/>
              </a:solidFill>
              <a:latin typeface="+mn-lt"/>
            </a:endParaRPr>
          </a:p>
          <a:p>
            <a:pPr algn="l"/>
            <a:r>
              <a:rPr lang="fr-FR" sz="1400" dirty="0">
                <a:solidFill>
                  <a:srgbClr val="003399"/>
                </a:solidFill>
                <a:latin typeface="+mn-lt"/>
              </a:rPr>
              <a:t>CNES </a:t>
            </a:r>
            <a:r>
              <a:rPr lang="fr-FR" sz="1400" dirty="0" smtClean="0">
                <a:solidFill>
                  <a:srgbClr val="003399"/>
                </a:solidFill>
                <a:latin typeface="+mn-lt"/>
              </a:rPr>
              <a:t>Toulouse</a:t>
            </a:r>
            <a:endParaRPr lang="fr-FR" sz="1400" dirty="0">
              <a:solidFill>
                <a:srgbClr val="003399"/>
              </a:solidFill>
              <a:latin typeface="+mn-lt"/>
            </a:endParaRPr>
          </a:p>
          <a:p>
            <a:pPr algn="l"/>
            <a:r>
              <a:rPr lang="fr-FR" sz="1400" dirty="0">
                <a:solidFill>
                  <a:srgbClr val="003399"/>
                </a:solidFill>
                <a:latin typeface="+mn-lt"/>
              </a:rPr>
              <a:t>Tel : +33 (0)5 61 27 37 45</a:t>
            </a:r>
          </a:p>
          <a:p>
            <a:pPr algn="l"/>
            <a:r>
              <a:rPr lang="fr-FR" sz="1400" dirty="0" smtClean="0">
                <a:solidFill>
                  <a:srgbClr val="003399"/>
                </a:solidFill>
                <a:latin typeface="+mn-lt"/>
              </a:rPr>
              <a:t>E </a:t>
            </a:r>
            <a:r>
              <a:rPr lang="fr-FR" sz="1400" dirty="0">
                <a:solidFill>
                  <a:srgbClr val="003399"/>
                </a:solidFill>
                <a:latin typeface="+mn-lt"/>
              </a:rPr>
              <a:t>mail : </a:t>
            </a:r>
            <a:r>
              <a:rPr lang="fr-FR" sz="1400" dirty="0" smtClean="0">
                <a:solidFill>
                  <a:srgbClr val="003399"/>
                </a:solidFill>
                <a:latin typeface="+mn-lt"/>
                <a:hlinkClick r:id="rId3"/>
              </a:rPr>
              <a:t>Andre.Debus@cnes.fr</a:t>
            </a:r>
            <a:endParaRPr lang="fr-FR" sz="1400" dirty="0" smtClean="0">
              <a:solidFill>
                <a:srgbClr val="003399"/>
              </a:solidFill>
              <a:latin typeface="+mn-lt"/>
            </a:endParaRPr>
          </a:p>
          <a:p>
            <a:pPr algn="l"/>
            <a:endParaRPr lang="fr-FR" sz="1600" dirty="0" smtClean="0">
              <a:solidFill>
                <a:srgbClr val="003399"/>
              </a:solidFill>
              <a:latin typeface="+mn-lt"/>
            </a:endParaRPr>
          </a:p>
          <a:p>
            <a:pPr algn="l"/>
            <a:r>
              <a:rPr lang="fr-FR" sz="1600" b="1" u="sng" dirty="0" smtClean="0">
                <a:solidFill>
                  <a:srgbClr val="003399"/>
                </a:solidFill>
                <a:latin typeface="+mn-lt"/>
              </a:rPr>
              <a:t>On </a:t>
            </a:r>
            <a:r>
              <a:rPr lang="fr-FR" sz="1600" b="1" u="sng" dirty="0" err="1" smtClean="0">
                <a:solidFill>
                  <a:srgbClr val="003399"/>
                </a:solidFill>
                <a:latin typeface="+mn-lt"/>
              </a:rPr>
              <a:t>behalf</a:t>
            </a:r>
            <a:r>
              <a:rPr lang="fr-FR" sz="1600" b="1" u="sng" dirty="0" smtClean="0">
                <a:solidFill>
                  <a:srgbClr val="003399"/>
                </a:solidFill>
                <a:latin typeface="+mn-lt"/>
              </a:rPr>
              <a:t> of Delphine FAYE</a:t>
            </a:r>
          </a:p>
          <a:p>
            <a:pPr algn="l"/>
            <a:r>
              <a:rPr lang="fr-FR" sz="1400" dirty="0" smtClean="0">
                <a:solidFill>
                  <a:srgbClr val="003399"/>
                </a:solidFill>
                <a:latin typeface="+mn-lt"/>
              </a:rPr>
              <a:t>CNES Toulouse Contamination expert</a:t>
            </a:r>
          </a:p>
          <a:p>
            <a:pPr algn="l"/>
            <a:r>
              <a:rPr lang="fr-FR" sz="1400" dirty="0">
                <a:solidFill>
                  <a:srgbClr val="003399"/>
                </a:solidFill>
                <a:latin typeface="+mn-lt"/>
              </a:rPr>
              <a:t>Tel : +33 (0)5 61 </a:t>
            </a:r>
            <a:r>
              <a:rPr lang="fr-FR" sz="1400" dirty="0" smtClean="0">
                <a:solidFill>
                  <a:srgbClr val="003399"/>
                </a:solidFill>
                <a:latin typeface="+mn-lt"/>
              </a:rPr>
              <a:t>28 18 12</a:t>
            </a:r>
            <a:endParaRPr lang="fr-FR" sz="1400" dirty="0">
              <a:solidFill>
                <a:srgbClr val="003399"/>
              </a:solidFill>
              <a:latin typeface="+mn-lt"/>
            </a:endParaRPr>
          </a:p>
          <a:p>
            <a:pPr algn="l"/>
            <a:r>
              <a:rPr lang="fr-FR" sz="1400" dirty="0">
                <a:solidFill>
                  <a:srgbClr val="003399"/>
                </a:solidFill>
                <a:latin typeface="+mn-lt"/>
              </a:rPr>
              <a:t>E mail : </a:t>
            </a:r>
            <a:r>
              <a:rPr lang="fr-FR" sz="1400" dirty="0" err="1" smtClean="0">
                <a:solidFill>
                  <a:srgbClr val="003399"/>
                </a:solidFill>
                <a:latin typeface="+mn-lt"/>
                <a:hlinkClick r:id="rId3"/>
              </a:rPr>
              <a:t>Delphine,Faye@cnes.fr</a:t>
            </a:r>
            <a:endParaRPr lang="fr-FR" sz="1600" dirty="0">
              <a:latin typeface="+mn-lt"/>
            </a:endParaRPr>
          </a:p>
        </p:txBody>
      </p:sp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>
          <a:xfrm>
            <a:off x="7010400" y="6615790"/>
            <a:ext cx="1234008" cy="216024"/>
          </a:xfrm>
        </p:spPr>
        <p:txBody>
          <a:bodyPr/>
          <a:lstStyle/>
          <a:p>
            <a:fld id="{5BF85C1F-7A80-4B41-91A5-424B9255B678}" type="datetime1">
              <a:rPr lang="fr-FR" smtClean="0"/>
              <a:pPr/>
              <a:t>31/08/2016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475326" y="6615097"/>
            <a:ext cx="5400000" cy="216000"/>
          </a:xfrm>
        </p:spPr>
        <p:txBody>
          <a:bodyPr/>
          <a:lstStyle/>
          <a:p>
            <a:r>
              <a:rPr lang="fr-FR" dirty="0" smtClean="0"/>
              <a:t>PP </a:t>
            </a:r>
            <a:r>
              <a:rPr lang="fr-FR" dirty="0" err="1"/>
              <a:t>R</a:t>
            </a:r>
            <a:r>
              <a:rPr lang="fr-FR" dirty="0" err="1" smtClean="0"/>
              <a:t>equirements</a:t>
            </a:r>
            <a:r>
              <a:rPr lang="fr-FR" dirty="0" smtClean="0"/>
              <a:t> for Europa – IRAP Toulouse</a:t>
            </a:r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>
          <a:xfrm>
            <a:off x="7782" y="6615097"/>
            <a:ext cx="432000" cy="216000"/>
          </a:xfrm>
        </p:spPr>
        <p:txBody>
          <a:bodyPr/>
          <a:lstStyle/>
          <a:p>
            <a:fld id="{0CF0C526-BD89-4144-8E0F-45126FE564DF}" type="slidenum">
              <a:rPr lang="fr-FR" smtClean="0"/>
              <a:pPr/>
              <a:t>1</a:t>
            </a:fld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13804" y="6597352"/>
            <a:ext cx="772654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jpl.nasa.gov/spaceimages/images/largesize/PIA20025_hi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614" y="2204864"/>
            <a:ext cx="4824376" cy="4248472"/>
          </a:xfrm>
          <a:prstGeom prst="rect">
            <a:avLst/>
          </a:prstGeom>
          <a:noFill/>
          <a:ln w="19050"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2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5157192"/>
            <a:ext cx="8640960" cy="1080120"/>
          </a:xfrm>
          <a:prstGeom prst="rect">
            <a:avLst/>
          </a:prstGeom>
          <a:solidFill>
            <a:srgbClr val="FFFF66">
              <a:alpha val="38039"/>
            </a:srgb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683568" y="50636"/>
            <a:ext cx="6969194" cy="792008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rgbClr val="003399"/>
                </a:solidFill>
              </a:rPr>
              <a:t>PLANETARY PROTECTION REQUIREMENTS FOR MISSIONS </a:t>
            </a:r>
            <a:r>
              <a:rPr lang="fr-FR" sz="2400" dirty="0" err="1" smtClean="0">
                <a:solidFill>
                  <a:srgbClr val="003399"/>
                </a:solidFill>
              </a:rPr>
              <a:t>towards</a:t>
            </a:r>
            <a:r>
              <a:rPr lang="fr-FR" sz="2400" dirty="0" smtClean="0">
                <a:solidFill>
                  <a:srgbClr val="003399"/>
                </a:solidFill>
              </a:rPr>
              <a:t> </a:t>
            </a:r>
            <a:r>
              <a:rPr lang="fr-FR" sz="2400" dirty="0" err="1" smtClean="0">
                <a:solidFill>
                  <a:srgbClr val="003399"/>
                </a:solidFill>
              </a:rPr>
              <a:t>europa</a:t>
            </a:r>
            <a:endParaRPr lang="fr-FR" sz="2400" dirty="0">
              <a:solidFill>
                <a:srgbClr val="0033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01883"/>
            <a:ext cx="74581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2" indent="-228600">
              <a:spcBef>
                <a:spcPts val="1200"/>
              </a:spcBef>
              <a:buClr>
                <a:srgbClr val="EC7305"/>
              </a:buClr>
              <a:buSzPct val="80000"/>
              <a:buFont typeface="Wingdings 2" pitchFamily="18" charset="2"/>
              <a:buChar char=""/>
            </a:pPr>
            <a:r>
              <a:rPr lang="fr-FR" sz="2000" b="1" dirty="0" smtClean="0">
                <a:solidFill>
                  <a:srgbClr val="003399"/>
                </a:solidFill>
                <a:cs typeface="Arial" pitchFamily="34" charset="0"/>
              </a:rPr>
              <a:t>COSPAR</a:t>
            </a:r>
            <a:r>
              <a:rPr lang="fr-FR" sz="2000" b="1" dirty="0" smtClean="0">
                <a:solidFill>
                  <a:prstClr val="black"/>
                </a:solidFill>
                <a:cs typeface="Arial" pitchFamily="34" charset="0"/>
              </a:rPr>
              <a:t> (</a:t>
            </a:r>
            <a:r>
              <a:rPr lang="fr-FR" sz="2000" b="1" dirty="0" err="1" smtClean="0">
                <a:solidFill>
                  <a:prstClr val="black"/>
                </a:solidFill>
                <a:cs typeface="Arial" pitchFamily="34" charset="0"/>
              </a:rPr>
              <a:t>Committee</a:t>
            </a:r>
            <a:r>
              <a:rPr lang="fr-FR" sz="2000" b="1" dirty="0" smtClean="0">
                <a:solidFill>
                  <a:prstClr val="black"/>
                </a:solidFill>
                <a:cs typeface="Arial" pitchFamily="34" charset="0"/>
              </a:rPr>
              <a:t> on </a:t>
            </a:r>
            <a:r>
              <a:rPr lang="fr-FR" sz="2000" b="1" dirty="0" err="1" smtClean="0">
                <a:solidFill>
                  <a:prstClr val="black"/>
                </a:solidFill>
                <a:cs typeface="Arial" pitchFamily="34" charset="0"/>
              </a:rPr>
              <a:t>Space</a:t>
            </a:r>
            <a:r>
              <a:rPr lang="fr-FR" sz="20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  <a:cs typeface="Arial" pitchFamily="34" charset="0"/>
              </a:rPr>
              <a:t>Research</a:t>
            </a:r>
            <a:r>
              <a:rPr lang="fr-FR" sz="2000" b="1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endParaRPr lang="fr-FR" sz="2000" b="1" dirty="0">
              <a:solidFill>
                <a:prstClr val="black"/>
              </a:solidFill>
              <a:cs typeface="Arial" pitchFamily="34" charset="0"/>
            </a:endParaRPr>
          </a:p>
          <a:p>
            <a:pPr marL="450850" lvl="3" indent="-285750">
              <a:spcBef>
                <a:spcPts val="1200"/>
              </a:spcBef>
              <a:buClr>
                <a:srgbClr val="EC7305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COSPAR 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is observer for the UN Committee on Peaceful Uses of Outer Space (UN-COPUOS). </a:t>
            </a:r>
            <a:endParaRPr lang="en-US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40" y="1656026"/>
            <a:ext cx="7386190" cy="1188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2" indent="-228600">
              <a:spcBef>
                <a:spcPts val="1200"/>
              </a:spcBef>
              <a:buClr>
                <a:srgbClr val="EC7305"/>
              </a:buClr>
              <a:buSzPct val="80000"/>
              <a:buFont typeface="Wingdings 2" pitchFamily="18" charset="2"/>
              <a:buChar char=""/>
            </a:pPr>
            <a:r>
              <a:rPr lang="fr-FR" sz="2000" b="1" dirty="0" smtClean="0">
                <a:solidFill>
                  <a:srgbClr val="003399"/>
                </a:solidFill>
                <a:cs typeface="Arial" pitchFamily="34" charset="0"/>
              </a:rPr>
              <a:t>UNITED NATIONS</a:t>
            </a:r>
            <a:r>
              <a:rPr lang="fr-FR" sz="2000" b="1" dirty="0" smtClean="0">
                <a:solidFill>
                  <a:prstClr val="black"/>
                </a:solidFill>
                <a:cs typeface="Arial" pitchFamily="34" charset="0"/>
              </a:rPr>
              <a:t>: </a:t>
            </a:r>
            <a:endParaRPr lang="fr-FR" sz="2000" b="1" dirty="0">
              <a:solidFill>
                <a:prstClr val="black"/>
              </a:solidFill>
              <a:cs typeface="Arial" pitchFamily="34" charset="0"/>
            </a:endParaRPr>
          </a:p>
          <a:p>
            <a:pPr marL="311400" lvl="3">
              <a:spcBef>
                <a:spcPct val="20000"/>
              </a:spcBef>
              <a:buClr>
                <a:srgbClr val="EC7305"/>
              </a:buClr>
            </a:pPr>
            <a:r>
              <a:rPr lang="en-GB" altLang="fr-FR" sz="1600" dirty="0">
                <a:solidFill>
                  <a:srgbClr val="06030C"/>
                </a:solidFill>
                <a:latin typeface="Trebuchet MS" pitchFamily="34" charset="0"/>
              </a:rPr>
              <a:t>Treaty on principles governing the activities of states in the exploration and use of outer space, including the Mon and other celestial bodies - article 9 </a:t>
            </a:r>
            <a:r>
              <a:rPr lang="en-GB" altLang="fr-FR" sz="1600" i="1" dirty="0">
                <a:solidFill>
                  <a:srgbClr val="06030C"/>
                </a:solidFill>
                <a:latin typeface="Trebuchet MS" pitchFamily="34" charset="0"/>
              </a:rPr>
              <a:t>(“</a:t>
            </a:r>
            <a:r>
              <a:rPr lang="en-GB" altLang="fr-FR" sz="1600" b="1" i="1" dirty="0">
                <a:solidFill>
                  <a:srgbClr val="06030C"/>
                </a:solidFill>
                <a:latin typeface="Trebuchet MS" pitchFamily="34" charset="0"/>
              </a:rPr>
              <a:t>Outer Space Treaty - OST</a:t>
            </a:r>
            <a:r>
              <a:rPr lang="en-GB" altLang="fr-FR" sz="1600" i="1" dirty="0">
                <a:solidFill>
                  <a:srgbClr val="06030C"/>
                </a:solidFill>
                <a:latin typeface="Trebuchet MS" pitchFamily="34" charset="0"/>
              </a:rPr>
              <a:t> ”). </a:t>
            </a:r>
            <a:r>
              <a:rPr lang="en-GB" altLang="fr-FR" sz="1600" b="1" i="1" dirty="0">
                <a:solidFill>
                  <a:srgbClr val="06030C"/>
                </a:solidFill>
                <a:latin typeface="Trebuchet MS" pitchFamily="34" charset="0"/>
              </a:rPr>
              <a:t>Ratification in 1967</a:t>
            </a:r>
            <a:endParaRPr lang="fr-FR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" name="Espace réservé de la date 17"/>
          <p:cNvSpPr>
            <a:spLocks noGrp="1"/>
          </p:cNvSpPr>
          <p:nvPr>
            <p:ph type="dt" sz="half" idx="10"/>
          </p:nvPr>
        </p:nvSpPr>
        <p:spPr>
          <a:xfrm>
            <a:off x="7010400" y="6615790"/>
            <a:ext cx="1234008" cy="216024"/>
          </a:xfrm>
        </p:spPr>
        <p:txBody>
          <a:bodyPr/>
          <a:lstStyle/>
          <a:p>
            <a:fld id="{5BF85C1F-7A80-4B41-91A5-424B9255B678}" type="datetime1">
              <a:rPr lang="fr-FR" smtClean="0"/>
              <a:pPr/>
              <a:t>31/08/2016</a:t>
            </a:fld>
            <a:endParaRPr lang="fr-FR" dirty="0"/>
          </a:p>
        </p:txBody>
      </p:sp>
      <p:sp>
        <p:nvSpPr>
          <p:cNvPr id="24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475326" y="6615097"/>
            <a:ext cx="5400000" cy="216000"/>
          </a:xfrm>
        </p:spPr>
        <p:txBody>
          <a:bodyPr/>
          <a:lstStyle/>
          <a:p>
            <a:r>
              <a:rPr lang="fr-FR" dirty="0" smtClean="0"/>
              <a:t>PP </a:t>
            </a:r>
            <a:r>
              <a:rPr lang="fr-FR" dirty="0" err="1"/>
              <a:t>R</a:t>
            </a:r>
            <a:r>
              <a:rPr lang="fr-FR" dirty="0" err="1" smtClean="0"/>
              <a:t>equirements</a:t>
            </a:r>
            <a:r>
              <a:rPr lang="fr-FR" dirty="0" smtClean="0"/>
              <a:t> for Europa – IRAP Toulouse</a:t>
            </a:r>
            <a:endParaRPr lang="fr-FR" dirty="0"/>
          </a:p>
        </p:txBody>
      </p:sp>
      <p:sp>
        <p:nvSpPr>
          <p:cNvPr id="25" name="Espace réservé du numéro de diapositive 19"/>
          <p:cNvSpPr>
            <a:spLocks noGrp="1"/>
          </p:cNvSpPr>
          <p:nvPr>
            <p:ph type="sldNum" sz="quarter" idx="12"/>
          </p:nvPr>
        </p:nvSpPr>
        <p:spPr>
          <a:xfrm>
            <a:off x="7782" y="6615097"/>
            <a:ext cx="432000" cy="216000"/>
          </a:xfrm>
        </p:spPr>
        <p:txBody>
          <a:bodyPr/>
          <a:lstStyle/>
          <a:p>
            <a:fld id="{0CF0C526-BD89-4144-8E0F-45126FE564DF}" type="slidenum">
              <a:rPr lang="fr-FR" smtClean="0"/>
              <a:pPr/>
              <a:t>2</a:t>
            </a:fld>
            <a:endParaRPr lang="fr-FR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13804" y="6597352"/>
            <a:ext cx="772654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588" y="82386"/>
            <a:ext cx="923136" cy="68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754" y="1700808"/>
            <a:ext cx="1210878" cy="1210878"/>
          </a:xfrm>
          <a:prstGeom prst="rect">
            <a:avLst/>
          </a:prstGeom>
          <a:noFill/>
          <a:ln w="19050"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8" descr="COSPAR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754" y="3101883"/>
            <a:ext cx="1187979" cy="1284303"/>
          </a:xfrm>
          <a:prstGeom prst="rect">
            <a:avLst/>
          </a:prstGeom>
          <a:noFill/>
          <a:ln w="19050"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0" y="4400328"/>
            <a:ext cx="889835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lvl="3" indent="-285750">
              <a:spcBef>
                <a:spcPts val="1200"/>
              </a:spcBef>
              <a:buClr>
                <a:srgbClr val="EC7305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COSPAR 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emits a PP policy and  PP recommendations function of target bodies and type of 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mission </a:t>
            </a:r>
          </a:p>
          <a:p>
            <a:pPr marL="165100" lvl="3">
              <a:spcBef>
                <a:spcPts val="1200"/>
              </a:spcBef>
              <a:buClr>
                <a:srgbClr val="EC7305"/>
              </a:buClr>
              <a:buSzPct val="80000"/>
            </a:pPr>
            <a:r>
              <a:rPr lang="en-US" b="1" dirty="0" smtClean="0">
                <a:solidFill>
                  <a:srgbClr val="003399"/>
                </a:solidFill>
                <a:cs typeface="Arial" pitchFamily="34" charset="0"/>
              </a:rPr>
              <a:t>COSPAR </a:t>
            </a:r>
            <a:r>
              <a:rPr lang="en-US" b="1" dirty="0">
                <a:solidFill>
                  <a:srgbClr val="003399"/>
                </a:solidFill>
                <a:cs typeface="Arial" pitchFamily="34" charset="0"/>
              </a:rPr>
              <a:t>PLANETARY PROTECTION </a:t>
            </a:r>
            <a:r>
              <a:rPr lang="en-US" b="1" dirty="0" smtClean="0">
                <a:solidFill>
                  <a:srgbClr val="003399"/>
                </a:solidFill>
                <a:cs typeface="Arial" pitchFamily="34" charset="0"/>
              </a:rPr>
              <a:t>POLICY</a:t>
            </a:r>
            <a:r>
              <a:rPr lang="en-US" dirty="0" smtClean="0">
                <a:solidFill>
                  <a:srgbClr val="003399"/>
                </a:solidFill>
                <a:cs typeface="Arial" pitchFamily="34" charset="0"/>
              </a:rPr>
              <a:t>; 20 </a:t>
            </a:r>
            <a:r>
              <a:rPr lang="en-US" dirty="0">
                <a:solidFill>
                  <a:srgbClr val="003399"/>
                </a:solidFill>
                <a:cs typeface="Arial" pitchFamily="34" charset="0"/>
              </a:rPr>
              <a:t>October 2002; As Amended to 24 March 2011</a:t>
            </a:r>
            <a:r>
              <a:rPr lang="en-US" dirty="0" smtClean="0">
                <a:solidFill>
                  <a:srgbClr val="003399"/>
                </a:solidFill>
                <a:cs typeface="Arial" pitchFamily="34" charset="0"/>
              </a:rPr>
              <a:t>), APPROVED </a:t>
            </a:r>
            <a:r>
              <a:rPr lang="en-US" dirty="0">
                <a:solidFill>
                  <a:srgbClr val="003399"/>
                </a:solidFill>
                <a:cs typeface="Arial" pitchFamily="34" charset="0"/>
              </a:rPr>
              <a:t>BY THE BUREAU AND COUNCIL, WORLD SPACE COUNCIL, HOUSTON, TEXAS, </a:t>
            </a:r>
            <a:r>
              <a:rPr lang="en-US" dirty="0" smtClean="0">
                <a:solidFill>
                  <a:srgbClr val="003399"/>
                </a:solidFill>
                <a:cs typeface="Arial" pitchFamily="34" charset="0"/>
              </a:rPr>
              <a:t>USA; (</a:t>
            </a:r>
            <a:r>
              <a:rPr lang="en-US" b="1" dirty="0">
                <a:solidFill>
                  <a:srgbClr val="003399"/>
                </a:solidFill>
                <a:cs typeface="Arial" pitchFamily="34" charset="0"/>
              </a:rPr>
              <a:t>Prepared by the COSPAR/IAU Workshop on Planetary Protection, 4/02, with updates 10/02; 1/08, 4/09, 12/09, </a:t>
            </a:r>
            <a:r>
              <a:rPr lang="en-US" b="1" dirty="0" smtClean="0">
                <a:solidFill>
                  <a:srgbClr val="003399"/>
                </a:solidFill>
                <a:cs typeface="Arial" pitchFamily="34" charset="0"/>
              </a:rPr>
              <a:t>3/11</a:t>
            </a:r>
            <a:endParaRPr lang="en-US" dirty="0"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804" y="980728"/>
            <a:ext cx="9118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400" lvl="2" algn="ctr">
              <a:spcBef>
                <a:spcPts val="2400"/>
              </a:spcBef>
              <a:buClr>
                <a:srgbClr val="EC7305"/>
              </a:buClr>
              <a:buSzPct val="80000"/>
            </a:pPr>
            <a:r>
              <a:rPr lang="fr-FR" sz="2400" b="1" dirty="0" err="1" smtClean="0">
                <a:solidFill>
                  <a:srgbClr val="EC7305"/>
                </a:solidFill>
                <a:cs typeface="Arial" pitchFamily="34" charset="0"/>
              </a:rPr>
              <a:t>Origin</a:t>
            </a:r>
            <a:r>
              <a:rPr lang="fr-FR" sz="2400" b="1" dirty="0" smtClean="0">
                <a:solidFill>
                  <a:srgbClr val="EC7305"/>
                </a:solidFill>
                <a:cs typeface="Arial" pitchFamily="34" charset="0"/>
              </a:rPr>
              <a:t> of </a:t>
            </a:r>
            <a:r>
              <a:rPr lang="fr-FR" sz="2400" b="1" dirty="0" err="1" smtClean="0">
                <a:solidFill>
                  <a:srgbClr val="EC7305"/>
                </a:solidFill>
                <a:cs typeface="Arial" pitchFamily="34" charset="0"/>
              </a:rPr>
              <a:t>Planetary</a:t>
            </a:r>
            <a:r>
              <a:rPr lang="fr-FR" sz="2400" b="1" dirty="0" smtClean="0">
                <a:solidFill>
                  <a:srgbClr val="EC7305"/>
                </a:solidFill>
                <a:cs typeface="Arial" pitchFamily="34" charset="0"/>
              </a:rPr>
              <a:t> Protection</a:t>
            </a:r>
            <a:endParaRPr lang="fr-FR" sz="2400" b="1" dirty="0">
              <a:solidFill>
                <a:srgbClr val="EC730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5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e la date 17"/>
          <p:cNvSpPr>
            <a:spLocks noGrp="1"/>
          </p:cNvSpPr>
          <p:nvPr>
            <p:ph type="dt" sz="half" idx="10"/>
          </p:nvPr>
        </p:nvSpPr>
        <p:spPr>
          <a:xfrm>
            <a:off x="7010400" y="6615790"/>
            <a:ext cx="1234008" cy="216024"/>
          </a:xfrm>
        </p:spPr>
        <p:txBody>
          <a:bodyPr/>
          <a:lstStyle/>
          <a:p>
            <a:fld id="{5BF85C1F-7A80-4B41-91A5-424B9255B678}" type="datetime1">
              <a:rPr lang="fr-FR" smtClean="0"/>
              <a:pPr/>
              <a:t>31/08/2016</a:t>
            </a:fld>
            <a:endParaRPr lang="fr-FR" dirty="0"/>
          </a:p>
        </p:txBody>
      </p:sp>
      <p:sp>
        <p:nvSpPr>
          <p:cNvPr id="24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475326" y="6615097"/>
            <a:ext cx="5400000" cy="216000"/>
          </a:xfrm>
        </p:spPr>
        <p:txBody>
          <a:bodyPr/>
          <a:lstStyle/>
          <a:p>
            <a:r>
              <a:rPr lang="fr-FR" dirty="0" smtClean="0"/>
              <a:t>PP </a:t>
            </a:r>
            <a:r>
              <a:rPr lang="fr-FR" dirty="0" err="1"/>
              <a:t>R</a:t>
            </a:r>
            <a:r>
              <a:rPr lang="fr-FR" dirty="0" err="1" smtClean="0"/>
              <a:t>equirements</a:t>
            </a:r>
            <a:r>
              <a:rPr lang="fr-FR" dirty="0" smtClean="0"/>
              <a:t> for Europa – IRAP Toulouse</a:t>
            </a:r>
            <a:endParaRPr lang="fr-FR" dirty="0"/>
          </a:p>
        </p:txBody>
      </p:sp>
      <p:sp>
        <p:nvSpPr>
          <p:cNvPr id="25" name="Espace réservé du numéro de diapositive 19"/>
          <p:cNvSpPr>
            <a:spLocks noGrp="1"/>
          </p:cNvSpPr>
          <p:nvPr>
            <p:ph type="sldNum" sz="quarter" idx="12"/>
          </p:nvPr>
        </p:nvSpPr>
        <p:spPr>
          <a:xfrm>
            <a:off x="7782" y="6615097"/>
            <a:ext cx="432000" cy="216000"/>
          </a:xfrm>
        </p:spPr>
        <p:txBody>
          <a:bodyPr/>
          <a:lstStyle/>
          <a:p>
            <a:fld id="{0CF0C526-BD89-4144-8E0F-45126FE564DF}" type="slidenum">
              <a:rPr lang="fr-FR" smtClean="0"/>
              <a:pPr/>
              <a:t>3</a:t>
            </a:fld>
            <a:endParaRPr lang="fr-FR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13804" y="6597352"/>
            <a:ext cx="772654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588" y="82386"/>
            <a:ext cx="923136" cy="68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Group 2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79916"/>
              </p:ext>
            </p:extLst>
          </p:nvPr>
        </p:nvGraphicFramePr>
        <p:xfrm>
          <a:off x="107504" y="1412776"/>
          <a:ext cx="8856984" cy="5122865"/>
        </p:xfrm>
        <a:graphic>
          <a:graphicData uri="http://schemas.openxmlformats.org/drawingml/2006/table">
            <a:tbl>
              <a:tblPr/>
              <a:tblGrid>
                <a:gridCol w="2016125"/>
                <a:gridCol w="1152227"/>
                <a:gridCol w="1440160"/>
                <a:gridCol w="1656184"/>
                <a:gridCol w="1224136"/>
                <a:gridCol w="1368152"/>
              </a:tblGrid>
              <a:tr h="3301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Category</a:t>
                      </a:r>
                      <a:endParaRPr kumimoji="0" lang="fr-FR" alt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-128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CD"/>
                    </a:solidFill>
                  </a:tcPr>
                </a:tc>
              </a:tr>
              <a:tr h="388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Prevention of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-128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Forward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contamination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alt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-128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Back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CD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Biological interest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No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Significant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Significant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Significant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ヒラギノ角ゴ Pro W3" charset="-128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CD"/>
                    </a:solidFill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Probability of contamination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Any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Remote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Significant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Significant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Unknown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CD"/>
                    </a:solidFill>
                  </a:tcPr>
                </a:tc>
              </a:tr>
              <a:tr h="430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Type of mission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Any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Any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Orbiter / Fly-by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Lander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Earth Return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CD"/>
                    </a:solidFill>
                  </a:tcPr>
                </a:tc>
              </a:tr>
              <a:tr h="2097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Target body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Mercury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Venus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Moon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Sun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Asteroids (except C)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Jupiter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Saturn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Uranus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Neptune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Pluto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Comets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C-asteroids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Mars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Europa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Mars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Europa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Earth-Moon System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CD"/>
                    </a:solidFill>
                  </a:tcPr>
                </a:tc>
              </a:tr>
              <a:tr h="782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</a:rPr>
                        <a:t>Range of requirements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ヒラギノ角ゴ Pro W3" charset="-128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ヒラギノ角ゴ Pro W3" charset="-128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ヒラギノ角ゴ Pro W3" charset="-128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alt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ヒラギノ角ゴ Pro W3" charset="-128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sz="1600" b="1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Symbol" pitchFamily="18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rgbClr val="09367A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1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ヒラギノ角ゴ Pro W3" charset="-128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7CD"/>
                    </a:solidFill>
                  </a:tcPr>
                </a:tc>
              </a:tr>
            </a:tbl>
          </a:graphicData>
        </a:graphic>
      </p:graphicFrame>
      <p:sp>
        <p:nvSpPr>
          <p:cNvPr id="15" name="Line 73"/>
          <p:cNvSpPr>
            <a:spLocks noChangeShapeType="1"/>
          </p:cNvSpPr>
          <p:nvPr/>
        </p:nvSpPr>
        <p:spPr bwMode="auto">
          <a:xfrm flipV="1">
            <a:off x="2195736" y="5877271"/>
            <a:ext cx="6768752" cy="5760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6" name="Picture 256"/>
          <p:cNvPicPr>
            <a:picLocks noGrp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2160587" cy="936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52" descr="PIA01127_1284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97152"/>
            <a:ext cx="1878652" cy="8403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60"/>
          <p:cNvPicPr>
            <a:picLocks noGrp="1" noChangeArrowheads="1"/>
          </p:cNvPicPr>
          <p:nvPr>
            <p:ph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65104"/>
            <a:ext cx="1179513" cy="1177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57" descr="MERCURE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65104"/>
            <a:ext cx="333375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3804" y="908720"/>
            <a:ext cx="9118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400" lvl="2" algn="ctr">
              <a:spcBef>
                <a:spcPts val="2400"/>
              </a:spcBef>
              <a:buClr>
                <a:srgbClr val="EC7305"/>
              </a:buClr>
              <a:buSzPct val="80000"/>
            </a:pPr>
            <a:r>
              <a:rPr lang="fr-FR" sz="2400" b="1" dirty="0" err="1" smtClean="0">
                <a:solidFill>
                  <a:srgbClr val="EC7305"/>
                </a:solidFill>
                <a:cs typeface="Arial" pitchFamily="34" charset="0"/>
              </a:rPr>
              <a:t>Categories</a:t>
            </a:r>
            <a:r>
              <a:rPr lang="fr-FR" sz="2400" b="1" dirty="0" smtClean="0">
                <a:solidFill>
                  <a:srgbClr val="EC7305"/>
                </a:solidFill>
                <a:cs typeface="Arial" pitchFamily="34" charset="0"/>
              </a:rPr>
              <a:t> of missions as per COSPAR PP </a:t>
            </a:r>
            <a:r>
              <a:rPr lang="fr-FR" sz="2400" b="1" dirty="0" err="1" smtClean="0">
                <a:solidFill>
                  <a:srgbClr val="EC7305"/>
                </a:solidFill>
                <a:cs typeface="Arial" pitchFamily="34" charset="0"/>
              </a:rPr>
              <a:t>policy</a:t>
            </a:r>
            <a:endParaRPr lang="fr-FR" sz="2400" b="1" dirty="0">
              <a:solidFill>
                <a:srgbClr val="EC7305"/>
              </a:solidFill>
              <a:cs typeface="Arial" pitchFamily="34" charset="0"/>
            </a:endParaRPr>
          </a:p>
        </p:txBody>
      </p:sp>
      <p:sp>
        <p:nvSpPr>
          <p:cNvPr id="41" name="Titre 1"/>
          <p:cNvSpPr txBox="1">
            <a:spLocks/>
          </p:cNvSpPr>
          <p:nvPr/>
        </p:nvSpPr>
        <p:spPr>
          <a:xfrm>
            <a:off x="683568" y="50636"/>
            <a:ext cx="6969194" cy="792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rgbClr val="00519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fr-FR" sz="2400" dirty="0" smtClean="0">
                <a:solidFill>
                  <a:srgbClr val="003399"/>
                </a:solidFill>
              </a:rPr>
              <a:t>PLANETARY PROTECTION REQUIREMENTS FOR </a:t>
            </a:r>
            <a:r>
              <a:rPr lang="fr-FR" sz="2400" dirty="0">
                <a:solidFill>
                  <a:srgbClr val="003399"/>
                </a:solidFill>
              </a:rPr>
              <a:t>MISSIONS </a:t>
            </a:r>
            <a:r>
              <a:rPr lang="fr-FR" sz="2400" dirty="0" err="1">
                <a:solidFill>
                  <a:srgbClr val="003399"/>
                </a:solidFill>
              </a:rPr>
              <a:t>towards</a:t>
            </a:r>
            <a:r>
              <a:rPr lang="fr-FR" sz="2400" dirty="0">
                <a:solidFill>
                  <a:srgbClr val="003399"/>
                </a:solidFill>
              </a:rPr>
              <a:t> </a:t>
            </a:r>
            <a:r>
              <a:rPr lang="fr-FR" sz="2400" dirty="0" err="1">
                <a:solidFill>
                  <a:srgbClr val="003399"/>
                </a:solidFill>
              </a:rPr>
              <a:t>europa</a:t>
            </a:r>
            <a:endParaRPr lang="fr-FR" sz="2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82998" y="1700808"/>
            <a:ext cx="6768752" cy="868412"/>
          </a:xfrm>
          <a:prstGeom prst="rect">
            <a:avLst/>
          </a:prstGeom>
          <a:solidFill>
            <a:srgbClr val="CCFFCC">
              <a:alpha val="37647"/>
            </a:srgb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-15776" y="2852936"/>
            <a:ext cx="9144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2" indent="-228600">
              <a:spcBef>
                <a:spcPts val="1200"/>
              </a:spcBef>
              <a:buClr>
                <a:srgbClr val="EC7305"/>
              </a:buClr>
              <a:buSzPct val="80000"/>
              <a:buFont typeface="Wingdings 2" pitchFamily="18" charset="2"/>
              <a:buChar char=""/>
            </a:pPr>
            <a:r>
              <a:rPr lang="en-US" sz="2000" b="1" dirty="0" smtClean="0">
                <a:solidFill>
                  <a:srgbClr val="003399"/>
                </a:solidFill>
                <a:cs typeface="Arial" pitchFamily="34" charset="0"/>
              </a:rPr>
              <a:t>Limitation on crash probability</a:t>
            </a:r>
          </a:p>
          <a:p>
            <a:pPr marL="625475" lvl="3" indent="-285750">
              <a:spcBef>
                <a:spcPts val="600"/>
              </a:spcBef>
              <a:buClr>
                <a:srgbClr val="EC7305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Orbiters</a:t>
            </a:r>
          </a:p>
          <a:p>
            <a:pPr marL="360000" lvl="2" indent="-228600">
              <a:spcBef>
                <a:spcPts val="2400"/>
              </a:spcBef>
              <a:buClr>
                <a:srgbClr val="EC7305"/>
              </a:buClr>
              <a:buSzPct val="80000"/>
              <a:buFont typeface="Wingdings 2" pitchFamily="18" charset="2"/>
              <a:buChar char=""/>
            </a:pPr>
            <a:r>
              <a:rPr lang="en-US" sz="2000" b="1" dirty="0" smtClean="0">
                <a:solidFill>
                  <a:srgbClr val="003399"/>
                </a:solidFill>
                <a:cs typeface="Arial" pitchFamily="34" charset="0"/>
              </a:rPr>
              <a:t>Sterility</a:t>
            </a:r>
          </a:p>
          <a:p>
            <a:pPr marL="625475" lvl="2" indent="-285750">
              <a:spcBef>
                <a:spcPts val="600"/>
              </a:spcBef>
              <a:buClr>
                <a:srgbClr val="EC7305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Landers</a:t>
            </a:r>
          </a:p>
          <a:p>
            <a:pPr marL="625475" lvl="2" indent="-285750">
              <a:spcBef>
                <a:spcPts val="600"/>
              </a:spcBef>
              <a:buClr>
                <a:srgbClr val="EC7305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Penetrators</a:t>
            </a:r>
          </a:p>
          <a:p>
            <a:pPr marL="625475" lvl="2" indent="-285750">
              <a:spcBef>
                <a:spcPts val="600"/>
              </a:spcBef>
              <a:buClr>
                <a:srgbClr val="EC7305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Orbiters not meeting the non-crash probability 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  <a:p>
            <a:pPr marL="360000" lvl="2" indent="-228600">
              <a:spcBef>
                <a:spcPts val="2400"/>
              </a:spcBef>
              <a:buClr>
                <a:srgbClr val="EC7305"/>
              </a:buClr>
              <a:buSzPct val="80000"/>
              <a:buFont typeface="Wingdings 2" pitchFamily="18" charset="2"/>
              <a:buChar char=""/>
            </a:pPr>
            <a:r>
              <a:rPr lang="en-US" sz="2000" b="1" dirty="0" err="1" smtClean="0">
                <a:solidFill>
                  <a:srgbClr val="003399"/>
                </a:solidFill>
                <a:cs typeface="Arial" pitchFamily="34" charset="0"/>
              </a:rPr>
              <a:t>Ultracleanliness</a:t>
            </a:r>
            <a:r>
              <a:rPr lang="en-US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cs typeface="Arial" pitchFamily="34" charset="0"/>
              </a:rPr>
              <a:t>(if life detection instruments are used )</a:t>
            </a:r>
            <a:endParaRPr lang="en-US" sz="2000" b="1" dirty="0">
              <a:solidFill>
                <a:prstClr val="black"/>
              </a:solidFill>
              <a:cs typeface="Arial" pitchFamily="34" charset="0"/>
            </a:endParaRPr>
          </a:p>
          <a:p>
            <a:pPr marL="625475" lvl="3" indent="-285750">
              <a:spcBef>
                <a:spcPts val="600"/>
              </a:spcBef>
              <a:buClr>
                <a:srgbClr val="EC7305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Instruments and H/W in contact with samples (in order to avoid false positive result)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  <a:p>
            <a:pPr marL="339725" lvl="2">
              <a:spcBef>
                <a:spcPts val="600"/>
              </a:spcBef>
              <a:buClr>
                <a:srgbClr val="EC7305"/>
              </a:buClr>
              <a:buSzPct val="80000"/>
            </a:pPr>
            <a:endParaRPr lang="en-US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0504" y="1718866"/>
            <a:ext cx="914650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400" lvl="2" algn="ctr">
              <a:spcBef>
                <a:spcPts val="1200"/>
              </a:spcBef>
              <a:buClr>
                <a:srgbClr val="EC7305"/>
              </a:buClr>
              <a:buSzPct val="80000"/>
            </a:pPr>
            <a:r>
              <a:rPr lang="fr-FR" sz="2000" b="1" dirty="0" smtClean="0">
                <a:solidFill>
                  <a:srgbClr val="003399"/>
                </a:solidFill>
                <a:cs typeface="Arial" pitchFamily="34" charset="0"/>
              </a:rPr>
              <a:t>GENERAL REQUIREMENT FOR EUROPA</a:t>
            </a:r>
            <a:r>
              <a:rPr lang="fr-FR" sz="2000" b="1" dirty="0" smtClean="0">
                <a:solidFill>
                  <a:prstClr val="black"/>
                </a:solidFill>
                <a:cs typeface="Arial" pitchFamily="34" charset="0"/>
              </a:rPr>
              <a:t>: </a:t>
            </a:r>
            <a:endParaRPr lang="fr-FR" sz="2000" b="1" dirty="0">
              <a:solidFill>
                <a:prstClr val="black"/>
              </a:solidFill>
              <a:cs typeface="Arial" pitchFamily="34" charset="0"/>
            </a:endParaRPr>
          </a:p>
          <a:p>
            <a:pPr marL="131400" lvl="2" algn="ctr">
              <a:spcBef>
                <a:spcPts val="600"/>
              </a:spcBef>
              <a:buClr>
                <a:srgbClr val="EC7305"/>
              </a:buClr>
              <a:buSzPct val="80000"/>
            </a:pPr>
            <a:r>
              <a:rPr lang="en-US" altLang="fr-FR" sz="1600" dirty="0" smtClean="0">
                <a:solidFill>
                  <a:srgbClr val="06030C"/>
                </a:solidFill>
                <a:latin typeface="Trebuchet MS" pitchFamily="34" charset="0"/>
              </a:rPr>
              <a:t>Probability </a:t>
            </a:r>
            <a:r>
              <a:rPr lang="en-US" altLang="fr-FR" sz="1600" dirty="0">
                <a:solidFill>
                  <a:srgbClr val="06030C"/>
                </a:solidFill>
                <a:latin typeface="Trebuchet MS" pitchFamily="34" charset="0"/>
              </a:rPr>
              <a:t>of contamination &lt; 10</a:t>
            </a:r>
            <a:r>
              <a:rPr lang="en-US" altLang="fr-FR" sz="1600" baseline="30000" dirty="0">
                <a:solidFill>
                  <a:srgbClr val="06030C"/>
                </a:solidFill>
                <a:latin typeface="Trebuchet MS" pitchFamily="34" charset="0"/>
              </a:rPr>
              <a:t>-4</a:t>
            </a:r>
            <a:r>
              <a:rPr lang="en-US" altLang="fr-FR" sz="1600" dirty="0">
                <a:solidFill>
                  <a:srgbClr val="06030C"/>
                </a:solidFill>
                <a:latin typeface="Trebuchet MS" pitchFamily="34" charset="0"/>
              </a:rPr>
              <a:t> (1 microorganism / 10 000 missions)</a:t>
            </a:r>
          </a:p>
        </p:txBody>
      </p:sp>
      <p:sp>
        <p:nvSpPr>
          <p:cNvPr id="23" name="Espace réservé de la date 17"/>
          <p:cNvSpPr>
            <a:spLocks noGrp="1"/>
          </p:cNvSpPr>
          <p:nvPr>
            <p:ph type="dt" sz="half" idx="10"/>
          </p:nvPr>
        </p:nvSpPr>
        <p:spPr>
          <a:xfrm>
            <a:off x="7010400" y="6615790"/>
            <a:ext cx="1234008" cy="216024"/>
          </a:xfrm>
        </p:spPr>
        <p:txBody>
          <a:bodyPr/>
          <a:lstStyle/>
          <a:p>
            <a:fld id="{5BF85C1F-7A80-4B41-91A5-424B9255B678}" type="datetime1">
              <a:rPr lang="fr-FR" smtClean="0"/>
              <a:pPr/>
              <a:t>31/08/2016</a:t>
            </a:fld>
            <a:endParaRPr lang="fr-FR" dirty="0"/>
          </a:p>
        </p:txBody>
      </p:sp>
      <p:sp>
        <p:nvSpPr>
          <p:cNvPr id="24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475326" y="6615097"/>
            <a:ext cx="5400000" cy="216000"/>
          </a:xfrm>
        </p:spPr>
        <p:txBody>
          <a:bodyPr/>
          <a:lstStyle/>
          <a:p>
            <a:r>
              <a:rPr lang="fr-FR" dirty="0" smtClean="0"/>
              <a:t>PP </a:t>
            </a:r>
            <a:r>
              <a:rPr lang="fr-FR" dirty="0" err="1"/>
              <a:t>R</a:t>
            </a:r>
            <a:r>
              <a:rPr lang="fr-FR" dirty="0" err="1" smtClean="0"/>
              <a:t>equirements</a:t>
            </a:r>
            <a:r>
              <a:rPr lang="fr-FR" dirty="0" smtClean="0"/>
              <a:t> for Europa – IRAP Toulouse</a:t>
            </a:r>
            <a:endParaRPr lang="fr-FR" dirty="0"/>
          </a:p>
        </p:txBody>
      </p:sp>
      <p:sp>
        <p:nvSpPr>
          <p:cNvPr id="25" name="Espace réservé du numéro de diapositive 19"/>
          <p:cNvSpPr>
            <a:spLocks noGrp="1"/>
          </p:cNvSpPr>
          <p:nvPr>
            <p:ph type="sldNum" sz="quarter" idx="12"/>
          </p:nvPr>
        </p:nvSpPr>
        <p:spPr>
          <a:xfrm>
            <a:off x="7782" y="6615097"/>
            <a:ext cx="432000" cy="216000"/>
          </a:xfrm>
        </p:spPr>
        <p:txBody>
          <a:bodyPr/>
          <a:lstStyle/>
          <a:p>
            <a:fld id="{0CF0C526-BD89-4144-8E0F-45126FE564DF}" type="slidenum">
              <a:rPr lang="fr-FR" smtClean="0"/>
              <a:pPr/>
              <a:t>4</a:t>
            </a:fld>
            <a:endParaRPr lang="fr-FR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13804" y="6597352"/>
            <a:ext cx="772654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588" y="82386"/>
            <a:ext cx="923136" cy="68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1804" y="980728"/>
            <a:ext cx="9118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400" lvl="2" algn="ctr">
              <a:spcBef>
                <a:spcPts val="2400"/>
              </a:spcBef>
              <a:buClr>
                <a:srgbClr val="EC7305"/>
              </a:buClr>
              <a:buSzPct val="80000"/>
            </a:pPr>
            <a:r>
              <a:rPr lang="fr-FR" sz="2400" b="1" dirty="0" err="1" smtClean="0">
                <a:solidFill>
                  <a:srgbClr val="EC7305"/>
                </a:solidFill>
                <a:cs typeface="Arial" pitchFamily="34" charset="0"/>
              </a:rPr>
              <a:t>Planetary</a:t>
            </a:r>
            <a:r>
              <a:rPr lang="fr-FR" sz="2400" b="1" dirty="0" smtClean="0">
                <a:solidFill>
                  <a:srgbClr val="EC7305"/>
                </a:solidFill>
                <a:cs typeface="Arial" pitchFamily="34" charset="0"/>
              </a:rPr>
              <a:t> Protection </a:t>
            </a:r>
            <a:r>
              <a:rPr lang="fr-FR" sz="2400" b="1" dirty="0" err="1" smtClean="0">
                <a:solidFill>
                  <a:srgbClr val="EC7305"/>
                </a:solidFill>
                <a:cs typeface="Arial" pitchFamily="34" charset="0"/>
              </a:rPr>
              <a:t>Requirements</a:t>
            </a:r>
            <a:endParaRPr lang="fr-FR" sz="2400" b="1" dirty="0">
              <a:solidFill>
                <a:srgbClr val="EC7305"/>
              </a:solidFill>
              <a:cs typeface="Arial" pitchFamily="34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683568" y="50636"/>
            <a:ext cx="6969194" cy="792008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rgbClr val="003399"/>
                </a:solidFill>
              </a:rPr>
              <a:t>PLANETARY PROTECTION REQUIREMENTS FOR </a:t>
            </a:r>
            <a:r>
              <a:rPr lang="fr-FR" sz="2400" dirty="0">
                <a:solidFill>
                  <a:srgbClr val="003399"/>
                </a:solidFill>
              </a:rPr>
              <a:t>MISSIONS </a:t>
            </a:r>
            <a:r>
              <a:rPr lang="fr-FR" sz="2400" dirty="0" err="1">
                <a:solidFill>
                  <a:srgbClr val="003399"/>
                </a:solidFill>
              </a:rPr>
              <a:t>towards</a:t>
            </a:r>
            <a:r>
              <a:rPr lang="fr-FR" sz="2400" dirty="0">
                <a:solidFill>
                  <a:srgbClr val="003399"/>
                </a:solidFill>
              </a:rPr>
              <a:t> </a:t>
            </a:r>
            <a:r>
              <a:rPr lang="fr-FR" sz="2400" dirty="0" err="1">
                <a:solidFill>
                  <a:srgbClr val="003399"/>
                </a:solidFill>
              </a:rPr>
              <a:t>europa</a:t>
            </a:r>
            <a:endParaRPr lang="fr-FR" sz="2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427377"/>
            <a:ext cx="9144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2" indent="-228600">
              <a:spcBef>
                <a:spcPts val="1200"/>
              </a:spcBef>
              <a:buClr>
                <a:srgbClr val="EC7305"/>
              </a:buClr>
              <a:buSzPct val="80000"/>
              <a:buFont typeface="Wingdings 2" pitchFamily="18" charset="2"/>
              <a:buChar char=""/>
            </a:pPr>
            <a:r>
              <a:rPr lang="fr-FR" sz="2000" b="1" dirty="0" smtClean="0">
                <a:solidFill>
                  <a:srgbClr val="003399"/>
                </a:solidFill>
                <a:cs typeface="Arial" pitchFamily="34" charset="0"/>
              </a:rPr>
              <a:t>Compatible </a:t>
            </a:r>
            <a:r>
              <a:rPr lang="fr-FR" sz="2000" b="1" dirty="0" err="1" smtClean="0">
                <a:solidFill>
                  <a:srgbClr val="003399"/>
                </a:solidFill>
                <a:cs typeface="Arial" pitchFamily="34" charset="0"/>
              </a:rPr>
              <a:t>sterilization</a:t>
            </a:r>
            <a:r>
              <a:rPr lang="fr-FR" sz="2000" b="1" dirty="0" smtClean="0">
                <a:solidFill>
                  <a:srgbClr val="003399"/>
                </a:solidFill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3399"/>
                </a:solidFill>
                <a:cs typeface="Arial" pitchFamily="34" charset="0"/>
              </a:rPr>
              <a:t>means</a:t>
            </a:r>
            <a:r>
              <a:rPr lang="fr-FR" sz="2000" b="1" dirty="0" smtClean="0">
                <a:solidFill>
                  <a:srgbClr val="003399"/>
                </a:solidFill>
                <a:cs typeface="Arial" pitchFamily="34" charset="0"/>
              </a:rPr>
              <a:t> and </a:t>
            </a:r>
            <a:r>
              <a:rPr lang="fr-FR" sz="2000" b="1" dirty="0" err="1" smtClean="0">
                <a:solidFill>
                  <a:srgbClr val="003399"/>
                </a:solidFill>
                <a:cs typeface="Arial" pitchFamily="34" charset="0"/>
              </a:rPr>
              <a:t>qualified</a:t>
            </a:r>
            <a:r>
              <a:rPr lang="fr-FR" sz="2000" b="1" dirty="0" smtClean="0">
                <a:solidFill>
                  <a:srgbClr val="003399"/>
                </a:solidFill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3399"/>
                </a:solidFill>
                <a:cs typeface="Arial" pitchFamily="34" charset="0"/>
              </a:rPr>
              <a:t>procedures</a:t>
            </a:r>
            <a:endParaRPr lang="fr-FR" sz="2000" b="1" dirty="0" smtClean="0">
              <a:solidFill>
                <a:srgbClr val="003399"/>
              </a:solidFill>
              <a:cs typeface="Arial" pitchFamily="34" charset="0"/>
            </a:endParaRPr>
          </a:p>
          <a:p>
            <a:pPr marL="360000" lvl="2" indent="-228600">
              <a:spcBef>
                <a:spcPts val="1200"/>
              </a:spcBef>
              <a:buClr>
                <a:srgbClr val="EC7305"/>
              </a:buClr>
              <a:buSzPct val="80000"/>
              <a:buFont typeface="Wingdings 2" pitchFamily="18" charset="2"/>
              <a:buChar char=""/>
            </a:pPr>
            <a:r>
              <a:rPr lang="fr-FR" sz="2000" b="1" dirty="0" err="1" smtClean="0">
                <a:solidFill>
                  <a:srgbClr val="003399"/>
                </a:solidFill>
                <a:cs typeface="Arial" pitchFamily="34" charset="0"/>
              </a:rPr>
              <a:t>Precision</a:t>
            </a:r>
            <a:r>
              <a:rPr lang="fr-FR" sz="2000" b="1" dirty="0" smtClean="0">
                <a:solidFill>
                  <a:srgbClr val="003399"/>
                </a:solidFill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3399"/>
                </a:solidFill>
                <a:cs typeface="Arial" pitchFamily="34" charset="0"/>
              </a:rPr>
              <a:t>cleaning</a:t>
            </a:r>
            <a:r>
              <a:rPr lang="fr-FR" sz="2000" b="1" dirty="0" smtClean="0">
                <a:solidFill>
                  <a:srgbClr val="003399"/>
                </a:solidFill>
                <a:cs typeface="Arial" pitchFamily="34" charset="0"/>
              </a:rPr>
              <a:t> (if </a:t>
            </a:r>
            <a:r>
              <a:rPr lang="fr-FR" sz="2000" b="1" dirty="0" err="1" smtClean="0">
                <a:solidFill>
                  <a:srgbClr val="003399"/>
                </a:solidFill>
                <a:cs typeface="Arial" pitchFamily="34" charset="0"/>
              </a:rPr>
              <a:t>needed</a:t>
            </a:r>
            <a:r>
              <a:rPr lang="fr-FR" sz="2000" b="1" dirty="0" smtClean="0">
                <a:solidFill>
                  <a:srgbClr val="003399"/>
                </a:solidFill>
                <a:cs typeface="Arial" pitchFamily="34" charset="0"/>
              </a:rPr>
              <a:t>)</a:t>
            </a:r>
          </a:p>
          <a:p>
            <a:pPr marL="360000" lvl="2" indent="-228600">
              <a:spcBef>
                <a:spcPts val="1200"/>
              </a:spcBef>
              <a:buClr>
                <a:srgbClr val="EC7305"/>
              </a:buClr>
              <a:buSzPct val="80000"/>
              <a:buFont typeface="Wingdings 2" pitchFamily="18" charset="2"/>
              <a:buChar char=""/>
            </a:pPr>
            <a:r>
              <a:rPr lang="fr-FR" sz="2000" b="1" dirty="0" smtClean="0">
                <a:solidFill>
                  <a:srgbClr val="003399"/>
                </a:solidFill>
                <a:cs typeface="Arial" pitchFamily="34" charset="0"/>
              </a:rPr>
              <a:t>Contamination control</a:t>
            </a:r>
          </a:p>
          <a:p>
            <a:pPr marL="931500" lvl="3" indent="-342900">
              <a:spcBef>
                <a:spcPts val="600"/>
              </a:spcBef>
              <a:buClr>
                <a:srgbClr val="EC7305"/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2000" dirty="0" err="1">
                <a:cs typeface="Arial" pitchFamily="34" charset="0"/>
              </a:rPr>
              <a:t>Biological</a:t>
            </a:r>
            <a:r>
              <a:rPr lang="fr-FR" sz="2000" dirty="0">
                <a:cs typeface="Arial" pitchFamily="34" charset="0"/>
              </a:rPr>
              <a:t> monitoring </a:t>
            </a:r>
          </a:p>
          <a:p>
            <a:pPr marL="931500" lvl="3" indent="-342900">
              <a:spcBef>
                <a:spcPts val="600"/>
              </a:spcBef>
              <a:buClr>
                <a:srgbClr val="EC7305"/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2000" dirty="0" err="1" smtClean="0">
                <a:cs typeface="Arial" pitchFamily="34" charset="0"/>
              </a:rPr>
              <a:t>Particulate</a:t>
            </a:r>
            <a:r>
              <a:rPr lang="fr-FR" sz="2000" dirty="0" smtClean="0">
                <a:cs typeface="Arial" pitchFamily="34" charset="0"/>
              </a:rPr>
              <a:t> / </a:t>
            </a:r>
            <a:r>
              <a:rPr lang="fr-FR" sz="2000" dirty="0" err="1" smtClean="0">
                <a:cs typeface="Arial" pitchFamily="34" charset="0"/>
              </a:rPr>
              <a:t>molecular</a:t>
            </a:r>
            <a:r>
              <a:rPr lang="fr-FR" sz="2000" dirty="0" smtClean="0">
                <a:cs typeface="Arial" pitchFamily="34" charset="0"/>
              </a:rPr>
              <a:t> contamination control</a:t>
            </a:r>
          </a:p>
          <a:p>
            <a:pPr marL="360000" lvl="2" indent="-228600">
              <a:spcBef>
                <a:spcPts val="1200"/>
              </a:spcBef>
              <a:buClr>
                <a:srgbClr val="EC7305"/>
              </a:buClr>
              <a:buSzPct val="80000"/>
              <a:buFont typeface="Wingdings 2" pitchFamily="18" charset="2"/>
              <a:buChar char=""/>
            </a:pPr>
            <a:r>
              <a:rPr lang="fr-FR" sz="2000" b="1" dirty="0" err="1" smtClean="0">
                <a:solidFill>
                  <a:srgbClr val="003399"/>
                </a:solidFill>
                <a:cs typeface="Arial" pitchFamily="34" charset="0"/>
              </a:rPr>
              <a:t>Sterile</a:t>
            </a:r>
            <a:r>
              <a:rPr lang="fr-FR" sz="2000" b="1" dirty="0" smtClean="0">
                <a:solidFill>
                  <a:srgbClr val="003399"/>
                </a:solidFill>
                <a:cs typeface="Arial" pitchFamily="34" charset="0"/>
              </a:rPr>
              <a:t> (and </a:t>
            </a:r>
            <a:r>
              <a:rPr lang="fr-FR" sz="2000" b="1" dirty="0" err="1" smtClean="0">
                <a:solidFill>
                  <a:srgbClr val="003399"/>
                </a:solidFill>
                <a:cs typeface="Arial" pitchFamily="34" charset="0"/>
              </a:rPr>
              <a:t>ultraclean</a:t>
            </a:r>
            <a:r>
              <a:rPr lang="fr-FR" sz="2000" b="1" dirty="0" smtClean="0">
                <a:solidFill>
                  <a:srgbClr val="003399"/>
                </a:solidFill>
                <a:cs typeface="Arial" pitchFamily="34" charset="0"/>
              </a:rPr>
              <a:t>) </a:t>
            </a:r>
            <a:r>
              <a:rPr lang="fr-FR" sz="2000" b="1" dirty="0" err="1" smtClean="0">
                <a:solidFill>
                  <a:srgbClr val="003399"/>
                </a:solidFill>
                <a:cs typeface="Arial" pitchFamily="34" charset="0"/>
              </a:rPr>
              <a:t>integration</a:t>
            </a:r>
            <a:r>
              <a:rPr lang="fr-FR" sz="2000" b="1" dirty="0" smtClean="0">
                <a:solidFill>
                  <a:srgbClr val="003399"/>
                </a:solidFill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3399"/>
                </a:solidFill>
                <a:cs typeface="Arial" pitchFamily="34" charset="0"/>
              </a:rPr>
              <a:t>means</a:t>
            </a:r>
            <a:r>
              <a:rPr lang="fr-FR" sz="2000" b="1" dirty="0" smtClean="0">
                <a:solidFill>
                  <a:srgbClr val="003399"/>
                </a:solidFill>
                <a:cs typeface="Arial" pitchFamily="34" charset="0"/>
              </a:rPr>
              <a:t> (</a:t>
            </a:r>
            <a:r>
              <a:rPr lang="fr-FR" sz="2000" b="1" dirty="0" err="1" smtClean="0">
                <a:solidFill>
                  <a:srgbClr val="003399"/>
                </a:solidFill>
                <a:cs typeface="Arial" pitchFamily="34" charset="0"/>
              </a:rPr>
              <a:t>facilities</a:t>
            </a:r>
            <a:r>
              <a:rPr lang="fr-FR" sz="2000" b="1" dirty="0" smtClean="0">
                <a:solidFill>
                  <a:srgbClr val="003399"/>
                </a:solidFill>
                <a:cs typeface="Arial" pitchFamily="34" charset="0"/>
              </a:rPr>
              <a:t>, </a:t>
            </a:r>
            <a:r>
              <a:rPr lang="fr-FR" sz="2000" b="1" dirty="0" err="1" smtClean="0">
                <a:solidFill>
                  <a:srgbClr val="003399"/>
                </a:solidFill>
                <a:cs typeface="Arial" pitchFamily="34" charset="0"/>
              </a:rPr>
              <a:t>procedures</a:t>
            </a:r>
            <a:r>
              <a:rPr lang="fr-FR" sz="2000" b="1" dirty="0" smtClean="0">
                <a:solidFill>
                  <a:srgbClr val="003399"/>
                </a:solidFill>
                <a:cs typeface="Arial" pitchFamily="34" charset="0"/>
              </a:rPr>
              <a:t>, …)</a:t>
            </a:r>
          </a:p>
          <a:p>
            <a:pPr marL="360000" lvl="2" indent="-228600">
              <a:spcBef>
                <a:spcPts val="1200"/>
              </a:spcBef>
              <a:buClr>
                <a:srgbClr val="EC7305"/>
              </a:buClr>
              <a:buSzPct val="80000"/>
              <a:buFont typeface="Wingdings 2" pitchFamily="18" charset="2"/>
              <a:buChar char=""/>
            </a:pPr>
            <a:r>
              <a:rPr lang="fr-FR" sz="2000" b="1" dirty="0" err="1" smtClean="0">
                <a:solidFill>
                  <a:srgbClr val="003399"/>
                </a:solidFill>
                <a:cs typeface="Arial" pitchFamily="34" charset="0"/>
              </a:rPr>
              <a:t>Recontamination</a:t>
            </a:r>
            <a:r>
              <a:rPr lang="fr-FR" sz="2000" b="1" dirty="0" smtClean="0">
                <a:solidFill>
                  <a:srgbClr val="003399"/>
                </a:solidFill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3399"/>
                </a:solidFill>
                <a:cs typeface="Arial" pitchFamily="34" charset="0"/>
              </a:rPr>
              <a:t>prevention</a:t>
            </a:r>
            <a:r>
              <a:rPr lang="fr-FR" sz="2000" b="1" dirty="0">
                <a:solidFill>
                  <a:srgbClr val="003399"/>
                </a:solidFill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3399"/>
                </a:solidFill>
                <a:cs typeface="Arial" pitchFamily="34" charset="0"/>
              </a:rPr>
              <a:t>(use of </a:t>
            </a:r>
            <a:r>
              <a:rPr lang="fr-FR" sz="2000" b="1" dirty="0" err="1" smtClean="0">
                <a:solidFill>
                  <a:srgbClr val="003399"/>
                </a:solidFill>
                <a:cs typeface="Arial" pitchFamily="34" charset="0"/>
              </a:rPr>
              <a:t>bioshield</a:t>
            </a:r>
            <a:r>
              <a:rPr lang="fr-FR" sz="2000" b="1" dirty="0" smtClean="0">
                <a:solidFill>
                  <a:srgbClr val="003399"/>
                </a:solidFill>
                <a:cs typeface="Arial" pitchFamily="34" charset="0"/>
              </a:rPr>
              <a:t>)</a:t>
            </a:r>
            <a:endParaRPr lang="fr-FR" sz="20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" name="Espace réservé de la date 17"/>
          <p:cNvSpPr>
            <a:spLocks noGrp="1"/>
          </p:cNvSpPr>
          <p:nvPr>
            <p:ph type="dt" sz="half" idx="10"/>
          </p:nvPr>
        </p:nvSpPr>
        <p:spPr>
          <a:xfrm>
            <a:off x="7010400" y="6615790"/>
            <a:ext cx="1234008" cy="216024"/>
          </a:xfrm>
        </p:spPr>
        <p:txBody>
          <a:bodyPr/>
          <a:lstStyle/>
          <a:p>
            <a:fld id="{5BF85C1F-7A80-4B41-91A5-424B9255B678}" type="datetime1">
              <a:rPr lang="fr-FR" smtClean="0"/>
              <a:pPr/>
              <a:t>31/08/2016</a:t>
            </a:fld>
            <a:endParaRPr lang="fr-FR" dirty="0"/>
          </a:p>
        </p:txBody>
      </p:sp>
      <p:sp>
        <p:nvSpPr>
          <p:cNvPr id="24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475326" y="6615097"/>
            <a:ext cx="5400000" cy="216000"/>
          </a:xfrm>
        </p:spPr>
        <p:txBody>
          <a:bodyPr/>
          <a:lstStyle/>
          <a:p>
            <a:r>
              <a:rPr lang="fr-FR" dirty="0" smtClean="0"/>
              <a:t>PP </a:t>
            </a:r>
            <a:r>
              <a:rPr lang="fr-FR" dirty="0" err="1"/>
              <a:t>R</a:t>
            </a:r>
            <a:r>
              <a:rPr lang="fr-FR" dirty="0" err="1" smtClean="0"/>
              <a:t>equirements</a:t>
            </a:r>
            <a:r>
              <a:rPr lang="fr-FR" dirty="0" smtClean="0"/>
              <a:t> for Europa – IRAP Toulouse</a:t>
            </a:r>
            <a:endParaRPr lang="fr-FR" dirty="0"/>
          </a:p>
        </p:txBody>
      </p:sp>
      <p:sp>
        <p:nvSpPr>
          <p:cNvPr id="25" name="Espace réservé du numéro de diapositive 19"/>
          <p:cNvSpPr>
            <a:spLocks noGrp="1"/>
          </p:cNvSpPr>
          <p:nvPr>
            <p:ph type="sldNum" sz="quarter" idx="12"/>
          </p:nvPr>
        </p:nvSpPr>
        <p:spPr>
          <a:xfrm>
            <a:off x="7782" y="6615097"/>
            <a:ext cx="432000" cy="216000"/>
          </a:xfrm>
        </p:spPr>
        <p:txBody>
          <a:bodyPr/>
          <a:lstStyle/>
          <a:p>
            <a:fld id="{0CF0C526-BD89-4144-8E0F-45126FE564DF}" type="slidenum">
              <a:rPr lang="fr-FR" smtClean="0"/>
              <a:pPr/>
              <a:t>5</a:t>
            </a:fld>
            <a:endParaRPr lang="fr-FR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13804" y="6597352"/>
            <a:ext cx="772654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588" y="82386"/>
            <a:ext cx="923136" cy="68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3696" y="977206"/>
            <a:ext cx="9118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400" lvl="2" algn="ctr">
              <a:spcBef>
                <a:spcPts val="2400"/>
              </a:spcBef>
              <a:buClr>
                <a:srgbClr val="EC7305"/>
              </a:buClr>
              <a:buSzPct val="80000"/>
            </a:pPr>
            <a:r>
              <a:rPr lang="fr-FR" sz="2400" b="1" dirty="0" err="1" smtClean="0">
                <a:solidFill>
                  <a:srgbClr val="EC7305"/>
                </a:solidFill>
                <a:cs typeface="Arial" pitchFamily="34" charset="0"/>
              </a:rPr>
              <a:t>Implementation</a:t>
            </a:r>
            <a:endParaRPr lang="fr-FR" sz="2400" b="1" dirty="0">
              <a:solidFill>
                <a:srgbClr val="EC7305"/>
              </a:solidFill>
              <a:cs typeface="Arial" pitchFamily="34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683568" y="50636"/>
            <a:ext cx="6969194" cy="792008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rgbClr val="003399"/>
                </a:solidFill>
              </a:rPr>
              <a:t>PLANETARY PROTECTION REQUIREMENTS FOR </a:t>
            </a:r>
            <a:r>
              <a:rPr lang="fr-FR" sz="2400" dirty="0">
                <a:solidFill>
                  <a:srgbClr val="003399"/>
                </a:solidFill>
              </a:rPr>
              <a:t>MISSIONS </a:t>
            </a:r>
            <a:r>
              <a:rPr lang="fr-FR" sz="2400" dirty="0" err="1">
                <a:solidFill>
                  <a:srgbClr val="003399"/>
                </a:solidFill>
              </a:rPr>
              <a:t>towards</a:t>
            </a:r>
            <a:r>
              <a:rPr lang="fr-FR" sz="2400" dirty="0">
                <a:solidFill>
                  <a:srgbClr val="003399"/>
                </a:solidFill>
              </a:rPr>
              <a:t> </a:t>
            </a:r>
            <a:r>
              <a:rPr lang="fr-FR" sz="2400" dirty="0" err="1">
                <a:solidFill>
                  <a:srgbClr val="003399"/>
                </a:solidFill>
              </a:rPr>
              <a:t>europa</a:t>
            </a:r>
            <a:endParaRPr lang="fr-FR" sz="2400" dirty="0">
              <a:solidFill>
                <a:srgbClr val="00339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1538734"/>
            <a:ext cx="8640960" cy="1803162"/>
          </a:xfrm>
          <a:prstGeom prst="rect">
            <a:avLst/>
          </a:prstGeom>
          <a:solidFill>
            <a:srgbClr val="CCFFCC">
              <a:alpha val="37647"/>
            </a:srgb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-10504" y="1556792"/>
            <a:ext cx="89029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400" lvl="2" algn="ctr">
              <a:spcBef>
                <a:spcPts val="1200"/>
              </a:spcBef>
              <a:buClr>
                <a:srgbClr val="EC7305"/>
              </a:buClr>
              <a:buSzPct val="80000"/>
            </a:pPr>
            <a:r>
              <a:rPr lang="fr-FR" sz="2000" b="1" dirty="0" smtClean="0">
                <a:solidFill>
                  <a:srgbClr val="003399"/>
                </a:solidFill>
                <a:cs typeface="Arial" pitchFamily="34" charset="0"/>
              </a:rPr>
              <a:t>2 WAYS TO PROCEED</a:t>
            </a:r>
            <a:r>
              <a:rPr lang="fr-FR" sz="2000" b="1" dirty="0" smtClean="0">
                <a:solidFill>
                  <a:prstClr val="black"/>
                </a:solidFill>
                <a:cs typeface="Arial" pitchFamily="34" charset="0"/>
              </a:rPr>
              <a:t>: </a:t>
            </a:r>
            <a:endParaRPr lang="fr-FR" sz="2000" b="1" dirty="0">
              <a:solidFill>
                <a:prstClr val="black"/>
              </a:solidFill>
              <a:cs typeface="Arial" pitchFamily="34" charset="0"/>
            </a:endParaRPr>
          </a:p>
          <a:p>
            <a:pPr marL="536575" lvl="2" indent="-285750">
              <a:spcBef>
                <a:spcPts val="600"/>
              </a:spcBef>
              <a:buClr>
                <a:srgbClr val="EC7305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fr-FR" sz="1600" dirty="0" smtClean="0">
                <a:solidFill>
                  <a:srgbClr val="06030C"/>
                </a:solidFill>
                <a:latin typeface="Trebuchet MS" pitchFamily="34" charset="0"/>
              </a:rPr>
              <a:t>Either sterilization of an entire (ultraclean) vehicle -&gt; needs compatibility with one single sterilization method (e.g. Viking landers)</a:t>
            </a:r>
          </a:p>
          <a:p>
            <a:pPr marL="536575" lvl="2" indent="-285750">
              <a:spcBef>
                <a:spcPts val="600"/>
              </a:spcBef>
              <a:buClr>
                <a:srgbClr val="EC7305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fr-FR" sz="1600" dirty="0" smtClean="0">
                <a:solidFill>
                  <a:srgbClr val="06030C"/>
                </a:solidFill>
                <a:latin typeface="Trebuchet MS" pitchFamily="34" charset="0"/>
              </a:rPr>
              <a:t>Or integration of sterile (and ultraclean) elements in biological (and ultraclean) controlled environment (e.g. The </a:t>
            </a:r>
            <a:r>
              <a:rPr lang="en-US" altLang="fr-FR" sz="1600" dirty="0">
                <a:solidFill>
                  <a:srgbClr val="06030C"/>
                </a:solidFill>
                <a:latin typeface="Trebuchet MS" pitchFamily="34" charset="0"/>
              </a:rPr>
              <a:t>u</a:t>
            </a:r>
            <a:r>
              <a:rPr lang="en-US" altLang="fr-FR" sz="1600" dirty="0" smtClean="0">
                <a:solidFill>
                  <a:srgbClr val="06030C"/>
                </a:solidFill>
                <a:latin typeface="Trebuchet MS" pitchFamily="34" charset="0"/>
              </a:rPr>
              <a:t>ltraclean zone – UCZ - of the analytical </a:t>
            </a:r>
            <a:r>
              <a:rPr lang="en-US" altLang="fr-FR" sz="1600" dirty="0">
                <a:solidFill>
                  <a:srgbClr val="06030C"/>
                </a:solidFill>
                <a:latin typeface="Trebuchet MS" pitchFamily="34" charset="0"/>
              </a:rPr>
              <a:t>l</a:t>
            </a:r>
            <a:r>
              <a:rPr lang="en-US" altLang="fr-FR" sz="1600" dirty="0" smtClean="0">
                <a:solidFill>
                  <a:srgbClr val="06030C"/>
                </a:solidFill>
                <a:latin typeface="Trebuchet MS" pitchFamily="34" charset="0"/>
              </a:rPr>
              <a:t>aboratory located inside the </a:t>
            </a:r>
            <a:r>
              <a:rPr lang="en-US" altLang="fr-FR" sz="1600" dirty="0" err="1" smtClean="0">
                <a:solidFill>
                  <a:srgbClr val="06030C"/>
                </a:solidFill>
                <a:latin typeface="Trebuchet MS" pitchFamily="34" charset="0"/>
              </a:rPr>
              <a:t>Exomars</a:t>
            </a:r>
            <a:r>
              <a:rPr lang="en-US" altLang="fr-FR" sz="1600" dirty="0" smtClean="0">
                <a:solidFill>
                  <a:srgbClr val="06030C"/>
                </a:solidFill>
                <a:latin typeface="Trebuchet MS" pitchFamily="34" charset="0"/>
              </a:rPr>
              <a:t> 2020 Rover)</a:t>
            </a:r>
            <a:endParaRPr lang="en-US" altLang="fr-FR" sz="1600" dirty="0">
              <a:solidFill>
                <a:srgbClr val="06030C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1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e la date 17"/>
          <p:cNvSpPr>
            <a:spLocks noGrp="1"/>
          </p:cNvSpPr>
          <p:nvPr>
            <p:ph type="dt" sz="half" idx="10"/>
          </p:nvPr>
        </p:nvSpPr>
        <p:spPr>
          <a:xfrm>
            <a:off x="7010400" y="6615790"/>
            <a:ext cx="1234008" cy="216024"/>
          </a:xfrm>
        </p:spPr>
        <p:txBody>
          <a:bodyPr/>
          <a:lstStyle/>
          <a:p>
            <a:fld id="{5BF85C1F-7A80-4B41-91A5-424B9255B678}" type="datetime1">
              <a:rPr lang="fr-FR" smtClean="0"/>
              <a:pPr/>
              <a:t>31/08/2016</a:t>
            </a:fld>
            <a:endParaRPr lang="fr-FR" dirty="0"/>
          </a:p>
        </p:txBody>
      </p:sp>
      <p:sp>
        <p:nvSpPr>
          <p:cNvPr id="24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475326" y="6615097"/>
            <a:ext cx="5400000" cy="216000"/>
          </a:xfrm>
        </p:spPr>
        <p:txBody>
          <a:bodyPr/>
          <a:lstStyle/>
          <a:p>
            <a:r>
              <a:rPr lang="fr-FR" dirty="0" smtClean="0"/>
              <a:t>PP </a:t>
            </a:r>
            <a:r>
              <a:rPr lang="fr-FR" dirty="0" err="1"/>
              <a:t>R</a:t>
            </a:r>
            <a:r>
              <a:rPr lang="fr-FR" dirty="0" err="1" smtClean="0"/>
              <a:t>equirements</a:t>
            </a:r>
            <a:r>
              <a:rPr lang="fr-FR" dirty="0" smtClean="0"/>
              <a:t> for Europa – IRAP Toulouse</a:t>
            </a:r>
            <a:endParaRPr lang="fr-FR" dirty="0"/>
          </a:p>
        </p:txBody>
      </p:sp>
      <p:sp>
        <p:nvSpPr>
          <p:cNvPr id="25" name="Espace réservé du numéro de diapositive 19"/>
          <p:cNvSpPr>
            <a:spLocks noGrp="1"/>
          </p:cNvSpPr>
          <p:nvPr>
            <p:ph type="sldNum" sz="quarter" idx="12"/>
          </p:nvPr>
        </p:nvSpPr>
        <p:spPr>
          <a:xfrm>
            <a:off x="7782" y="6615097"/>
            <a:ext cx="432000" cy="216000"/>
          </a:xfrm>
        </p:spPr>
        <p:txBody>
          <a:bodyPr/>
          <a:lstStyle/>
          <a:p>
            <a:fld id="{0CF0C526-BD89-4144-8E0F-45126FE564DF}" type="slidenum">
              <a:rPr lang="fr-FR" smtClean="0"/>
              <a:pPr/>
              <a:t>6</a:t>
            </a:fld>
            <a:endParaRPr lang="fr-FR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13804" y="6597352"/>
            <a:ext cx="772654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588" y="82386"/>
            <a:ext cx="923136" cy="68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3696" y="1052736"/>
            <a:ext cx="9118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400" lvl="2" algn="ctr">
              <a:spcBef>
                <a:spcPts val="2400"/>
              </a:spcBef>
              <a:buClr>
                <a:srgbClr val="EC7305"/>
              </a:buClr>
              <a:buSzPct val="80000"/>
            </a:pPr>
            <a:r>
              <a:rPr lang="fr-FR" sz="2400" b="1" dirty="0" err="1" smtClean="0">
                <a:solidFill>
                  <a:srgbClr val="EC7305"/>
                </a:solidFill>
                <a:cs typeface="Arial" pitchFamily="34" charset="0"/>
              </a:rPr>
              <a:t>Experience</a:t>
            </a:r>
            <a:r>
              <a:rPr lang="fr-FR" sz="2400" b="1" dirty="0" smtClean="0">
                <a:solidFill>
                  <a:srgbClr val="EC7305"/>
                </a:solidFill>
                <a:cs typeface="Arial" pitchFamily="34" charset="0"/>
              </a:rPr>
              <a:t> in Europe (1/3)</a:t>
            </a:r>
            <a:endParaRPr lang="fr-FR" sz="2400" b="1" dirty="0">
              <a:solidFill>
                <a:srgbClr val="EC7305"/>
              </a:solidFill>
              <a:cs typeface="Arial" pitchFamily="34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683568" y="50636"/>
            <a:ext cx="6969194" cy="792008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rgbClr val="003399"/>
                </a:solidFill>
              </a:rPr>
              <a:t>PLANETARY PROTECTION REQUIREMENTS FOR </a:t>
            </a:r>
            <a:r>
              <a:rPr lang="fr-FR" sz="2400" dirty="0">
                <a:solidFill>
                  <a:srgbClr val="003399"/>
                </a:solidFill>
              </a:rPr>
              <a:t>MISSIONS </a:t>
            </a:r>
            <a:r>
              <a:rPr lang="fr-FR" sz="2400" dirty="0" err="1">
                <a:solidFill>
                  <a:srgbClr val="003399"/>
                </a:solidFill>
              </a:rPr>
              <a:t>towards</a:t>
            </a:r>
            <a:r>
              <a:rPr lang="fr-FR" sz="2400" dirty="0">
                <a:solidFill>
                  <a:srgbClr val="003399"/>
                </a:solidFill>
              </a:rPr>
              <a:t> </a:t>
            </a:r>
            <a:r>
              <a:rPr lang="fr-FR" sz="2400" dirty="0" err="1">
                <a:solidFill>
                  <a:srgbClr val="003399"/>
                </a:solidFill>
              </a:rPr>
              <a:t>europa</a:t>
            </a:r>
            <a:endParaRPr lang="fr-FR" sz="2400" dirty="0">
              <a:solidFill>
                <a:srgbClr val="00339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804" y="1916832"/>
            <a:ext cx="8901373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2" indent="-228600">
              <a:spcBef>
                <a:spcPts val="1200"/>
              </a:spcBef>
              <a:buClr>
                <a:srgbClr val="EC7305"/>
              </a:buClr>
              <a:buSzPct val="80000"/>
              <a:buFont typeface="Wingdings 2" pitchFamily="18" charset="2"/>
              <a:buChar char=""/>
            </a:pPr>
            <a:r>
              <a:rPr lang="fr-FR" sz="2000" b="1" dirty="0">
                <a:solidFill>
                  <a:srgbClr val="003399"/>
                </a:solidFill>
                <a:cs typeface="Arial" pitchFamily="34" charset="0"/>
              </a:rPr>
              <a:t>ESA PP </a:t>
            </a:r>
            <a:r>
              <a:rPr lang="fr-FR" sz="2000" b="1" dirty="0" err="1">
                <a:solidFill>
                  <a:srgbClr val="003399"/>
                </a:solidFill>
                <a:cs typeface="Arial" pitchFamily="34" charset="0"/>
              </a:rPr>
              <a:t>policy</a:t>
            </a:r>
            <a:r>
              <a:rPr lang="fr-FR" sz="2000" b="1" dirty="0">
                <a:solidFill>
                  <a:srgbClr val="003399"/>
                </a:solidFill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3399"/>
                </a:solidFill>
                <a:cs typeface="Arial" pitchFamily="34" charset="0"/>
              </a:rPr>
              <a:t>available</a:t>
            </a:r>
            <a:r>
              <a:rPr lang="fr-FR" sz="2000" b="1" dirty="0">
                <a:solidFill>
                  <a:srgbClr val="003399"/>
                </a:solidFill>
                <a:cs typeface="Arial" pitchFamily="34" charset="0"/>
              </a:rPr>
              <a:t>: ESA/PB-HME/DBD(2007)5 </a:t>
            </a:r>
            <a:r>
              <a:rPr lang="fr-FR" sz="2000" b="1" dirty="0" err="1">
                <a:solidFill>
                  <a:srgbClr val="003399"/>
                </a:solidFill>
                <a:cs typeface="Arial" pitchFamily="34" charset="0"/>
              </a:rPr>
              <a:t>iss</a:t>
            </a:r>
            <a:r>
              <a:rPr lang="fr-FR" sz="2000" b="1" dirty="0">
                <a:solidFill>
                  <a:srgbClr val="003399"/>
                </a:solidFill>
                <a:cs typeface="Arial" pitchFamily="34" charset="0"/>
              </a:rPr>
              <a:t> 1 </a:t>
            </a:r>
            <a:r>
              <a:rPr lang="fr-FR" sz="2000" b="1" dirty="0" err="1">
                <a:solidFill>
                  <a:srgbClr val="003399"/>
                </a:solidFill>
                <a:cs typeface="Arial" pitchFamily="34" charset="0"/>
              </a:rPr>
              <a:t>Rev</a:t>
            </a:r>
            <a:r>
              <a:rPr lang="fr-FR" sz="2000" b="1" dirty="0">
                <a:solidFill>
                  <a:srgbClr val="003399"/>
                </a:solidFill>
                <a:cs typeface="Arial" pitchFamily="34" charset="0"/>
              </a:rPr>
              <a:t> 0</a:t>
            </a:r>
          </a:p>
          <a:p>
            <a:pPr marL="931500" lvl="3" indent="-342900">
              <a:spcBef>
                <a:spcPts val="600"/>
              </a:spcBef>
              <a:buClr>
                <a:srgbClr val="EC7305"/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dirty="0" err="1">
                <a:cs typeface="Arial" pitchFamily="34" charset="0"/>
              </a:rPr>
              <a:t>Managed</a:t>
            </a:r>
            <a:r>
              <a:rPr lang="fr-FR" dirty="0">
                <a:cs typeface="Arial" pitchFamily="34" charset="0"/>
              </a:rPr>
              <a:t> by the ESA PP </a:t>
            </a:r>
            <a:r>
              <a:rPr lang="fr-FR" dirty="0" err="1" smtClean="0">
                <a:cs typeface="Arial" pitchFamily="34" charset="0"/>
              </a:rPr>
              <a:t>Officer</a:t>
            </a:r>
            <a:endParaRPr lang="fr-FR" dirty="0" smtClean="0">
              <a:cs typeface="Arial" pitchFamily="34" charset="0"/>
            </a:endParaRPr>
          </a:p>
          <a:p>
            <a:pPr marL="931500" lvl="3" indent="-342900">
              <a:spcBef>
                <a:spcPts val="600"/>
              </a:spcBef>
              <a:buClr>
                <a:srgbClr val="EC7305"/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dirty="0" smtClean="0">
                <a:cs typeface="Arial" pitchFamily="34" charset="0"/>
              </a:rPr>
              <a:t>ESA PPO </a:t>
            </a:r>
            <a:r>
              <a:rPr lang="fr-FR" dirty="0" err="1" smtClean="0">
                <a:cs typeface="Arial" pitchFamily="34" charset="0"/>
              </a:rPr>
              <a:t>also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>
                <a:cs typeface="Arial" pitchFamily="34" charset="0"/>
              </a:rPr>
              <a:t>chair of the COSPAR PP </a:t>
            </a:r>
            <a:r>
              <a:rPr lang="fr-FR" dirty="0" smtClean="0">
                <a:cs typeface="Arial" pitchFamily="34" charset="0"/>
              </a:rPr>
              <a:t>Panel</a:t>
            </a:r>
            <a:endParaRPr lang="fr-FR" dirty="0">
              <a:cs typeface="Arial" pitchFamily="34" charset="0"/>
            </a:endParaRPr>
          </a:p>
          <a:p>
            <a:pPr marL="931500" lvl="3" indent="-342900">
              <a:spcBef>
                <a:spcPts val="600"/>
              </a:spcBef>
              <a:buClr>
                <a:srgbClr val="EC7305"/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dirty="0" smtClean="0">
                <a:cs typeface="Arial" pitchFamily="34" charset="0"/>
              </a:rPr>
              <a:t>PP / Contamination Experts </a:t>
            </a:r>
            <a:r>
              <a:rPr lang="fr-FR" dirty="0" err="1" smtClean="0">
                <a:cs typeface="Arial" pitchFamily="34" charset="0"/>
              </a:rPr>
              <a:t>available</a:t>
            </a:r>
            <a:r>
              <a:rPr lang="fr-FR" dirty="0" smtClean="0">
                <a:cs typeface="Arial" pitchFamily="34" charset="0"/>
              </a:rPr>
              <a:t> at CNES and ESA</a:t>
            </a:r>
            <a:endParaRPr lang="fr-FR" dirty="0"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52" y="3573016"/>
            <a:ext cx="730715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2" indent="-228600">
              <a:spcBef>
                <a:spcPts val="1200"/>
              </a:spcBef>
              <a:buClr>
                <a:srgbClr val="EC7305"/>
              </a:buClr>
              <a:buSzPct val="80000"/>
              <a:buFont typeface="Wingdings 2" pitchFamily="18" charset="2"/>
              <a:buChar char=""/>
            </a:pPr>
            <a:r>
              <a:rPr lang="fr-FR" sz="2000" b="1" dirty="0" smtClean="0">
                <a:solidFill>
                  <a:srgbClr val="003399"/>
                </a:solidFill>
                <a:cs typeface="Arial" pitchFamily="34" charset="0"/>
              </a:rPr>
              <a:t>ECSS</a:t>
            </a:r>
          </a:p>
          <a:p>
            <a:pPr marL="874350" lvl="3" indent="-285750">
              <a:spcBef>
                <a:spcPts val="600"/>
              </a:spcBef>
              <a:buClr>
                <a:srgbClr val="EC7305"/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dirty="0" smtClean="0">
                <a:cs typeface="Arial" pitchFamily="34" charset="0"/>
              </a:rPr>
              <a:t>ECSS-Q-ST-70-53C: </a:t>
            </a:r>
            <a:r>
              <a:rPr lang="fr-FR" dirty="0" err="1" smtClean="0">
                <a:cs typeface="Arial" pitchFamily="34" charset="0"/>
              </a:rPr>
              <a:t>Materials</a:t>
            </a:r>
            <a:r>
              <a:rPr lang="fr-FR" dirty="0" smtClean="0">
                <a:cs typeface="Arial" pitchFamily="34" charset="0"/>
              </a:rPr>
              <a:t> and H/W compatibility tests </a:t>
            </a:r>
            <a:r>
              <a:rPr lang="fr-FR" dirty="0" err="1" smtClean="0">
                <a:cs typeface="Arial" pitchFamily="34" charset="0"/>
              </a:rPr>
              <a:t>with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sterilization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processes</a:t>
            </a:r>
            <a:endParaRPr lang="fr-FR" dirty="0" smtClean="0">
              <a:cs typeface="Arial" pitchFamily="34" charset="0"/>
            </a:endParaRPr>
          </a:p>
          <a:p>
            <a:pPr marL="874350" lvl="3" indent="-285750">
              <a:spcBef>
                <a:spcPts val="600"/>
              </a:spcBef>
              <a:buClr>
                <a:srgbClr val="EC7305"/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dirty="0" smtClean="0">
                <a:cs typeface="Arial" pitchFamily="34" charset="0"/>
              </a:rPr>
              <a:t>ECSS-Q-ST-70-55C</a:t>
            </a:r>
            <a:r>
              <a:rPr lang="fr-FR" dirty="0">
                <a:cs typeface="Arial" pitchFamily="34" charset="0"/>
              </a:rPr>
              <a:t>: </a:t>
            </a:r>
            <a:r>
              <a:rPr lang="fr-FR" dirty="0" err="1" smtClean="0">
                <a:cs typeface="Arial" pitchFamily="34" charset="0"/>
              </a:rPr>
              <a:t>Microbiological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examination</a:t>
            </a:r>
            <a:r>
              <a:rPr lang="fr-FR" dirty="0" smtClean="0">
                <a:cs typeface="Arial" pitchFamily="34" charset="0"/>
              </a:rPr>
              <a:t> of flight H/W</a:t>
            </a:r>
            <a:endParaRPr lang="fr-FR" dirty="0">
              <a:cs typeface="Arial" pitchFamily="34" charset="0"/>
            </a:endParaRPr>
          </a:p>
          <a:p>
            <a:pPr marL="874350" lvl="3" indent="-285750">
              <a:spcBef>
                <a:spcPts val="600"/>
              </a:spcBef>
              <a:buClr>
                <a:srgbClr val="EC7305"/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dirty="0" smtClean="0">
                <a:cs typeface="Arial" pitchFamily="34" charset="0"/>
              </a:rPr>
              <a:t>ECSS-Q-ST-70-56C</a:t>
            </a:r>
            <a:r>
              <a:rPr lang="fr-FR" dirty="0">
                <a:cs typeface="Arial" pitchFamily="34" charset="0"/>
              </a:rPr>
              <a:t>: </a:t>
            </a:r>
            <a:r>
              <a:rPr lang="fr-FR" dirty="0" err="1">
                <a:cs typeface="Arial" pitchFamily="34" charset="0"/>
              </a:rPr>
              <a:t>V</a:t>
            </a:r>
            <a:r>
              <a:rPr lang="fr-FR" dirty="0" err="1" smtClean="0">
                <a:cs typeface="Arial" pitchFamily="34" charset="0"/>
              </a:rPr>
              <a:t>apour</a:t>
            </a:r>
            <a:r>
              <a:rPr lang="fr-FR" dirty="0" smtClean="0">
                <a:cs typeface="Arial" pitchFamily="34" charset="0"/>
              </a:rPr>
              <a:t> phase </a:t>
            </a:r>
            <a:r>
              <a:rPr lang="fr-FR" dirty="0" err="1" smtClean="0">
                <a:cs typeface="Arial" pitchFamily="34" charset="0"/>
              </a:rPr>
              <a:t>bioburden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reduction</a:t>
            </a:r>
            <a:r>
              <a:rPr lang="fr-FR" dirty="0" smtClean="0">
                <a:cs typeface="Arial" pitchFamily="34" charset="0"/>
              </a:rPr>
              <a:t> for flight H/W (H</a:t>
            </a:r>
            <a:r>
              <a:rPr lang="fr-FR" baseline="-25000" dirty="0" smtClean="0">
                <a:cs typeface="Arial" pitchFamily="34" charset="0"/>
              </a:rPr>
              <a:t>2</a:t>
            </a:r>
            <a:r>
              <a:rPr lang="fr-FR" dirty="0" smtClean="0">
                <a:cs typeface="Arial" pitchFamily="34" charset="0"/>
              </a:rPr>
              <a:t>O</a:t>
            </a:r>
            <a:r>
              <a:rPr lang="fr-FR" baseline="-25000" dirty="0" smtClean="0">
                <a:cs typeface="Arial" pitchFamily="34" charset="0"/>
              </a:rPr>
              <a:t>2</a:t>
            </a:r>
            <a:r>
              <a:rPr lang="fr-FR" dirty="0" smtClean="0">
                <a:cs typeface="Arial" pitchFamily="34" charset="0"/>
              </a:rPr>
              <a:t>)</a:t>
            </a:r>
            <a:endParaRPr lang="fr-FR" dirty="0">
              <a:cs typeface="Arial" pitchFamily="34" charset="0"/>
            </a:endParaRPr>
          </a:p>
          <a:p>
            <a:pPr marL="874350" lvl="3" indent="-285750">
              <a:spcBef>
                <a:spcPts val="600"/>
              </a:spcBef>
              <a:buClr>
                <a:srgbClr val="EC7305"/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dirty="0" smtClean="0">
                <a:cs typeface="Arial" pitchFamily="34" charset="0"/>
              </a:rPr>
              <a:t>ECSS-Q-ST-70-57C</a:t>
            </a:r>
            <a:r>
              <a:rPr lang="fr-FR" dirty="0">
                <a:cs typeface="Arial" pitchFamily="34" charset="0"/>
              </a:rPr>
              <a:t>: </a:t>
            </a:r>
            <a:r>
              <a:rPr lang="fr-FR" dirty="0" smtClean="0">
                <a:cs typeface="Arial" pitchFamily="34" charset="0"/>
              </a:rPr>
              <a:t>Dry </a:t>
            </a:r>
            <a:r>
              <a:rPr lang="fr-FR" dirty="0" err="1" smtClean="0">
                <a:cs typeface="Arial" pitchFamily="34" charset="0"/>
              </a:rPr>
              <a:t>heat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bioburden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>
                <a:cs typeface="Arial" pitchFamily="34" charset="0"/>
              </a:rPr>
              <a:t>reduction</a:t>
            </a:r>
            <a:r>
              <a:rPr lang="fr-FR" dirty="0">
                <a:cs typeface="Arial" pitchFamily="34" charset="0"/>
              </a:rPr>
              <a:t> for flight H/W </a:t>
            </a:r>
          </a:p>
          <a:p>
            <a:pPr marL="874350" lvl="3" indent="-285750">
              <a:spcBef>
                <a:spcPts val="600"/>
              </a:spcBef>
              <a:buClr>
                <a:srgbClr val="EC7305"/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dirty="0" smtClean="0">
                <a:cs typeface="Arial" pitchFamily="34" charset="0"/>
              </a:rPr>
              <a:t>ECSS-Q-ST-70-54C</a:t>
            </a:r>
            <a:r>
              <a:rPr lang="fr-FR" dirty="0">
                <a:cs typeface="Arial" pitchFamily="34" charset="0"/>
              </a:rPr>
              <a:t>: </a:t>
            </a:r>
            <a:r>
              <a:rPr lang="fr-FR" dirty="0" smtClean="0">
                <a:cs typeface="Arial" pitchFamily="34" charset="0"/>
              </a:rPr>
              <a:t>Ultra </a:t>
            </a:r>
            <a:r>
              <a:rPr lang="fr-FR" dirty="0" err="1" smtClean="0">
                <a:cs typeface="Arial" pitchFamily="34" charset="0"/>
              </a:rPr>
              <a:t>cleaning</a:t>
            </a:r>
            <a:r>
              <a:rPr lang="fr-FR" dirty="0" smtClean="0">
                <a:cs typeface="Arial" pitchFamily="34" charset="0"/>
              </a:rPr>
              <a:t> for </a:t>
            </a:r>
            <a:r>
              <a:rPr lang="fr-FR" dirty="0">
                <a:cs typeface="Arial" pitchFamily="34" charset="0"/>
              </a:rPr>
              <a:t>flight </a:t>
            </a:r>
            <a:r>
              <a:rPr lang="fr-FR" dirty="0" smtClean="0">
                <a:cs typeface="Arial" pitchFamily="34" charset="0"/>
              </a:rPr>
              <a:t>H/W</a:t>
            </a:r>
            <a:endParaRPr lang="fr-FR" dirty="0"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54862" y="3977878"/>
            <a:ext cx="1080120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lvl="2" algn="ctr">
              <a:spcBef>
                <a:spcPts val="1200"/>
              </a:spcBef>
              <a:buClr>
                <a:srgbClr val="EC7305"/>
              </a:buClr>
              <a:buSzPct val="80000"/>
            </a:pPr>
            <a:r>
              <a:rPr lang="fr-FR" b="1" dirty="0" err="1" smtClean="0">
                <a:solidFill>
                  <a:schemeClr val="bg1"/>
                </a:solidFill>
                <a:cs typeface="Arial" pitchFamily="34" charset="0"/>
              </a:rPr>
              <a:t>Available</a:t>
            </a:r>
            <a:endParaRPr lang="fr-FR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80312" y="4504690"/>
            <a:ext cx="1080120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lvl="2" algn="ctr">
              <a:spcBef>
                <a:spcPts val="1200"/>
              </a:spcBef>
              <a:buClr>
                <a:srgbClr val="EC7305"/>
              </a:buClr>
              <a:buSzPct val="80000"/>
            </a:pPr>
            <a:r>
              <a:rPr lang="fr-FR" b="1" dirty="0" err="1" smtClean="0">
                <a:solidFill>
                  <a:schemeClr val="bg1"/>
                </a:solidFill>
                <a:cs typeface="Arial" pitchFamily="34" charset="0"/>
              </a:rPr>
              <a:t>Available</a:t>
            </a:r>
            <a:endParaRPr lang="fr-FR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63072" y="5013176"/>
            <a:ext cx="1080120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lvl="2" algn="ctr">
              <a:spcBef>
                <a:spcPts val="1200"/>
              </a:spcBef>
              <a:buClr>
                <a:srgbClr val="EC7305"/>
              </a:buClr>
              <a:buSzPct val="80000"/>
            </a:pPr>
            <a:r>
              <a:rPr lang="fr-FR" b="1" dirty="0" err="1" smtClean="0">
                <a:solidFill>
                  <a:schemeClr val="bg1"/>
                </a:solidFill>
                <a:cs typeface="Arial" pitchFamily="34" charset="0"/>
              </a:rPr>
              <a:t>Available</a:t>
            </a:r>
            <a:endParaRPr lang="fr-FR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75323" y="5517232"/>
            <a:ext cx="1080120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lvl="2" algn="ctr">
              <a:spcBef>
                <a:spcPts val="1200"/>
              </a:spcBef>
              <a:buClr>
                <a:srgbClr val="EC7305"/>
              </a:buClr>
              <a:buSzPct val="80000"/>
            </a:pPr>
            <a:r>
              <a:rPr lang="fr-FR" b="1" dirty="0" err="1" smtClean="0">
                <a:solidFill>
                  <a:schemeClr val="bg1"/>
                </a:solidFill>
                <a:cs typeface="Arial" pitchFamily="34" charset="0"/>
              </a:rPr>
              <a:t>Available</a:t>
            </a:r>
            <a:endParaRPr lang="fr-FR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40152" y="5923935"/>
            <a:ext cx="252028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lvl="2" algn="ctr">
              <a:spcBef>
                <a:spcPts val="1200"/>
              </a:spcBef>
              <a:buClr>
                <a:srgbClr val="EC7305"/>
              </a:buClr>
              <a:buSzPct val="80000"/>
            </a:pPr>
            <a:r>
              <a:rPr lang="fr-FR" b="1" dirty="0" smtClean="0">
                <a:solidFill>
                  <a:schemeClr val="bg1"/>
                </a:solidFill>
                <a:cs typeface="Arial" pitchFamily="34" charset="0"/>
              </a:rPr>
              <a:t>Will </a:t>
            </a:r>
            <a:r>
              <a:rPr lang="fr-FR" b="1" dirty="0" err="1" smtClean="0">
                <a:solidFill>
                  <a:schemeClr val="bg1"/>
                </a:solidFill>
                <a:cs typeface="Arial" pitchFamily="34" charset="0"/>
              </a:rPr>
              <a:t>be</a:t>
            </a:r>
            <a:r>
              <a:rPr lang="fr-FR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cs typeface="Arial" pitchFamily="34" charset="0"/>
              </a:rPr>
              <a:t>published</a:t>
            </a:r>
            <a:r>
              <a:rPr lang="fr-FR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cs typeface="Arial" pitchFamily="34" charset="0"/>
              </a:rPr>
              <a:t>soon</a:t>
            </a:r>
            <a:endParaRPr lang="fr-FR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e la date 17"/>
          <p:cNvSpPr>
            <a:spLocks noGrp="1"/>
          </p:cNvSpPr>
          <p:nvPr>
            <p:ph type="dt" sz="half" idx="10"/>
          </p:nvPr>
        </p:nvSpPr>
        <p:spPr>
          <a:xfrm>
            <a:off x="7010400" y="6615790"/>
            <a:ext cx="1234008" cy="216024"/>
          </a:xfrm>
        </p:spPr>
        <p:txBody>
          <a:bodyPr/>
          <a:lstStyle/>
          <a:p>
            <a:fld id="{5BF85C1F-7A80-4B41-91A5-424B9255B678}" type="datetime1">
              <a:rPr lang="fr-FR" smtClean="0"/>
              <a:pPr/>
              <a:t>31/08/2016</a:t>
            </a:fld>
            <a:endParaRPr lang="fr-FR" dirty="0"/>
          </a:p>
        </p:txBody>
      </p:sp>
      <p:sp>
        <p:nvSpPr>
          <p:cNvPr id="24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475326" y="6615097"/>
            <a:ext cx="5400000" cy="216000"/>
          </a:xfrm>
        </p:spPr>
        <p:txBody>
          <a:bodyPr/>
          <a:lstStyle/>
          <a:p>
            <a:r>
              <a:rPr lang="fr-FR" dirty="0" smtClean="0"/>
              <a:t>PP </a:t>
            </a:r>
            <a:r>
              <a:rPr lang="fr-FR" dirty="0" err="1"/>
              <a:t>R</a:t>
            </a:r>
            <a:r>
              <a:rPr lang="fr-FR" dirty="0" err="1" smtClean="0"/>
              <a:t>equirements</a:t>
            </a:r>
            <a:r>
              <a:rPr lang="fr-FR" dirty="0" smtClean="0"/>
              <a:t> for Europa – IRAP Toulouse</a:t>
            </a:r>
            <a:endParaRPr lang="fr-FR" dirty="0"/>
          </a:p>
        </p:txBody>
      </p:sp>
      <p:sp>
        <p:nvSpPr>
          <p:cNvPr id="25" name="Espace réservé du numéro de diapositive 19"/>
          <p:cNvSpPr>
            <a:spLocks noGrp="1"/>
          </p:cNvSpPr>
          <p:nvPr>
            <p:ph type="sldNum" sz="quarter" idx="12"/>
          </p:nvPr>
        </p:nvSpPr>
        <p:spPr>
          <a:xfrm>
            <a:off x="7782" y="6615097"/>
            <a:ext cx="432000" cy="216000"/>
          </a:xfrm>
        </p:spPr>
        <p:txBody>
          <a:bodyPr/>
          <a:lstStyle/>
          <a:p>
            <a:fld id="{0CF0C526-BD89-4144-8E0F-45126FE564DF}" type="slidenum">
              <a:rPr lang="fr-FR" smtClean="0"/>
              <a:pPr/>
              <a:t>7</a:t>
            </a:fld>
            <a:endParaRPr lang="fr-FR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13804" y="6597352"/>
            <a:ext cx="772654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588" y="82386"/>
            <a:ext cx="923136" cy="68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-6846" y="1052736"/>
            <a:ext cx="9118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400" lvl="2" algn="ctr">
              <a:spcBef>
                <a:spcPts val="2400"/>
              </a:spcBef>
              <a:buClr>
                <a:srgbClr val="EC7305"/>
              </a:buClr>
              <a:buSzPct val="80000"/>
            </a:pPr>
            <a:r>
              <a:rPr lang="fr-FR" sz="2400" b="1" dirty="0" err="1" smtClean="0">
                <a:solidFill>
                  <a:srgbClr val="EC7305"/>
                </a:solidFill>
                <a:cs typeface="Arial" pitchFamily="34" charset="0"/>
              </a:rPr>
              <a:t>Experience</a:t>
            </a:r>
            <a:r>
              <a:rPr lang="fr-FR" sz="2400" b="1" dirty="0" smtClean="0">
                <a:solidFill>
                  <a:srgbClr val="EC7305"/>
                </a:solidFill>
                <a:cs typeface="Arial" pitchFamily="34" charset="0"/>
              </a:rPr>
              <a:t> in Europe (2/3)</a:t>
            </a:r>
            <a:endParaRPr lang="fr-FR" sz="2400" b="1" dirty="0">
              <a:solidFill>
                <a:srgbClr val="EC7305"/>
              </a:solidFill>
              <a:cs typeface="Arial" pitchFamily="34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683568" y="50636"/>
            <a:ext cx="6969194" cy="792008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rgbClr val="003399"/>
                </a:solidFill>
              </a:rPr>
              <a:t>PLANETARY PROTECTION REQUIREMENTS FOR </a:t>
            </a:r>
            <a:r>
              <a:rPr lang="fr-FR" sz="2400" dirty="0">
                <a:solidFill>
                  <a:srgbClr val="003399"/>
                </a:solidFill>
              </a:rPr>
              <a:t>MISSIONS </a:t>
            </a:r>
            <a:r>
              <a:rPr lang="fr-FR" sz="2400" dirty="0" err="1">
                <a:solidFill>
                  <a:srgbClr val="003399"/>
                </a:solidFill>
              </a:rPr>
              <a:t>towards</a:t>
            </a:r>
            <a:r>
              <a:rPr lang="fr-FR" sz="2400" dirty="0">
                <a:solidFill>
                  <a:srgbClr val="003399"/>
                </a:solidFill>
              </a:rPr>
              <a:t> </a:t>
            </a:r>
            <a:r>
              <a:rPr lang="fr-FR" sz="2400" dirty="0" err="1">
                <a:solidFill>
                  <a:srgbClr val="003399"/>
                </a:solidFill>
              </a:rPr>
              <a:t>europa</a:t>
            </a:r>
            <a:endParaRPr lang="fr-FR" sz="2400" dirty="0">
              <a:solidFill>
                <a:srgbClr val="00339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10" y="2996952"/>
            <a:ext cx="90516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2" indent="-228600">
              <a:spcBef>
                <a:spcPts val="1200"/>
              </a:spcBef>
              <a:buClr>
                <a:srgbClr val="EC7305"/>
              </a:buClr>
              <a:buSzPct val="80000"/>
              <a:buFont typeface="Wingdings 2" pitchFamily="18" charset="2"/>
              <a:buChar char=""/>
            </a:pPr>
            <a:r>
              <a:rPr lang="fr-FR" sz="2000" b="1" dirty="0" smtClean="0">
                <a:solidFill>
                  <a:srgbClr val="003399"/>
                </a:solidFill>
                <a:cs typeface="Arial" pitchFamily="34" charset="0"/>
              </a:rPr>
              <a:t>PP COURSES </a:t>
            </a:r>
            <a:r>
              <a:rPr lang="fr-FR" sz="2000" b="1" dirty="0" err="1" smtClean="0">
                <a:solidFill>
                  <a:srgbClr val="003399"/>
                </a:solidFill>
                <a:cs typeface="Arial" pitchFamily="34" charset="0"/>
              </a:rPr>
              <a:t>organised</a:t>
            </a:r>
            <a:r>
              <a:rPr lang="fr-FR" sz="2000" b="1" dirty="0" smtClean="0">
                <a:solidFill>
                  <a:srgbClr val="003399"/>
                </a:solidFill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3399"/>
                </a:solidFill>
                <a:cs typeface="Arial" pitchFamily="34" charset="0"/>
              </a:rPr>
              <a:t>jointly</a:t>
            </a:r>
            <a:r>
              <a:rPr lang="fr-FR" sz="2000" b="1" dirty="0" smtClean="0">
                <a:solidFill>
                  <a:srgbClr val="003399"/>
                </a:solidFill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3399"/>
                </a:solidFill>
                <a:cs typeface="Arial" pitchFamily="34" charset="0"/>
              </a:rPr>
              <a:t>by ESA and NASA</a:t>
            </a:r>
          </a:p>
          <a:p>
            <a:pPr marL="892175" lvl="2" indent="-342900">
              <a:spcBef>
                <a:spcPts val="1200"/>
              </a:spcBef>
              <a:buClr>
                <a:srgbClr val="EC7305"/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dirty="0" smtClean="0">
                <a:cs typeface="Arial" pitchFamily="34" charset="0"/>
              </a:rPr>
              <a:t>Point of contact </a:t>
            </a:r>
            <a:r>
              <a:rPr lang="fr-FR" dirty="0" err="1" smtClean="0">
                <a:cs typeface="Arial" pitchFamily="34" charset="0"/>
              </a:rPr>
              <a:t>is</a:t>
            </a:r>
            <a:r>
              <a:rPr lang="fr-FR" dirty="0" smtClean="0">
                <a:cs typeface="Arial" pitchFamily="34" charset="0"/>
              </a:rPr>
              <a:t> the ESA PPO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8893" y="1916832"/>
            <a:ext cx="89013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2" indent="-228600">
              <a:spcBef>
                <a:spcPts val="2400"/>
              </a:spcBef>
              <a:buClr>
                <a:srgbClr val="EC7305"/>
              </a:buClr>
              <a:buSzPct val="80000"/>
              <a:buFont typeface="Wingdings 2" pitchFamily="18" charset="2"/>
              <a:buChar char=""/>
            </a:pPr>
            <a:r>
              <a:rPr lang="fr-FR" sz="2000" b="1" dirty="0" smtClean="0">
                <a:solidFill>
                  <a:srgbClr val="003399"/>
                </a:solidFill>
                <a:cs typeface="Arial" pitchFamily="34" charset="0"/>
              </a:rPr>
              <a:t>COMPATIBILITY STUDIES </a:t>
            </a:r>
            <a:r>
              <a:rPr lang="fr-FR" sz="2000" b="1" cap="all" dirty="0" err="1" smtClean="0">
                <a:solidFill>
                  <a:srgbClr val="003399"/>
                </a:solidFill>
                <a:cs typeface="Arial" pitchFamily="34" charset="0"/>
              </a:rPr>
              <a:t>with</a:t>
            </a:r>
            <a:r>
              <a:rPr lang="fr-FR" sz="2000" b="1" cap="all" dirty="0" smtClean="0">
                <a:solidFill>
                  <a:srgbClr val="003399"/>
                </a:solidFill>
                <a:cs typeface="Arial" pitchFamily="34" charset="0"/>
              </a:rPr>
              <a:t> </a:t>
            </a:r>
            <a:r>
              <a:rPr lang="fr-FR" sz="2000" b="1" cap="all" dirty="0" err="1" smtClean="0">
                <a:solidFill>
                  <a:srgbClr val="003399"/>
                </a:solidFill>
                <a:cs typeface="Arial" pitchFamily="34" charset="0"/>
              </a:rPr>
              <a:t>sterilization</a:t>
            </a:r>
            <a:r>
              <a:rPr lang="fr-FR" sz="2000" b="1" cap="all" dirty="0" smtClean="0">
                <a:solidFill>
                  <a:srgbClr val="003399"/>
                </a:solidFill>
                <a:cs typeface="Arial" pitchFamily="34" charset="0"/>
              </a:rPr>
              <a:t> </a:t>
            </a:r>
            <a:r>
              <a:rPr lang="fr-FR" sz="2000" b="1" cap="all" dirty="0" err="1" smtClean="0">
                <a:solidFill>
                  <a:srgbClr val="003399"/>
                </a:solidFill>
                <a:cs typeface="Arial" pitchFamily="34" charset="0"/>
              </a:rPr>
              <a:t>processes</a:t>
            </a:r>
            <a:r>
              <a:rPr lang="fr-FR" sz="2000" b="1" dirty="0" smtClean="0">
                <a:solidFill>
                  <a:srgbClr val="003399"/>
                </a:solidFill>
                <a:cs typeface="Arial" pitchFamily="34" charset="0"/>
              </a:rPr>
              <a:t>: </a:t>
            </a:r>
          </a:p>
          <a:p>
            <a:pPr marL="874350" lvl="3" indent="-285750">
              <a:spcBef>
                <a:spcPts val="1200"/>
              </a:spcBef>
              <a:buClr>
                <a:srgbClr val="EC7305"/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dirty="0" smtClean="0">
                <a:cs typeface="Arial" pitchFamily="34" charset="0"/>
              </a:rPr>
              <a:t>A lot </a:t>
            </a:r>
            <a:r>
              <a:rPr lang="fr-FR" dirty="0" smtClean="0">
                <a:cs typeface="Arial" pitchFamily="34" charset="0"/>
              </a:rPr>
              <a:t>of </a:t>
            </a:r>
            <a:r>
              <a:rPr lang="fr-FR" dirty="0" err="1" smtClean="0">
                <a:cs typeface="Arial" pitchFamily="34" charset="0"/>
              </a:rPr>
              <a:t>results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available</a:t>
            </a:r>
            <a:r>
              <a:rPr lang="fr-FR" dirty="0" smtClean="0">
                <a:cs typeface="Arial" pitchFamily="34" charset="0"/>
              </a:rPr>
              <a:t> (test reports </a:t>
            </a:r>
            <a:r>
              <a:rPr lang="fr-FR" dirty="0" err="1" smtClean="0">
                <a:cs typeface="Arial" pitchFamily="34" charset="0"/>
              </a:rPr>
              <a:t>from</a:t>
            </a:r>
            <a:r>
              <a:rPr lang="fr-FR" dirty="0" smtClean="0">
                <a:cs typeface="Arial" pitchFamily="34" charset="0"/>
              </a:rPr>
              <a:t> CNES, ESA and JPL)</a:t>
            </a:r>
            <a:endParaRPr lang="fr-FR" sz="2000" dirty="0" smtClean="0"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8893" y="4077072"/>
            <a:ext cx="905161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2" indent="-228600">
              <a:spcBef>
                <a:spcPts val="1200"/>
              </a:spcBef>
              <a:buClr>
                <a:srgbClr val="EC7305"/>
              </a:buClr>
              <a:buSzPct val="80000"/>
              <a:buFont typeface="Wingdings 2" pitchFamily="18" charset="2"/>
              <a:buChar char=""/>
            </a:pPr>
            <a:r>
              <a:rPr lang="fr-FR" sz="2000" b="1" dirty="0" smtClean="0">
                <a:solidFill>
                  <a:srgbClr val="003399"/>
                </a:solidFill>
                <a:cs typeface="Arial" pitchFamily="34" charset="0"/>
              </a:rPr>
              <a:t>MEANS (Public Institutions)</a:t>
            </a:r>
          </a:p>
          <a:p>
            <a:pPr marL="874350" lvl="3" indent="-285750">
              <a:spcBef>
                <a:spcPts val="600"/>
              </a:spcBef>
              <a:buClr>
                <a:srgbClr val="EC7305"/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dirty="0">
                <a:cs typeface="Arial" pitchFamily="34" charset="0"/>
              </a:rPr>
              <a:t>One </a:t>
            </a:r>
            <a:r>
              <a:rPr lang="fr-FR" dirty="0" err="1">
                <a:cs typeface="Arial" pitchFamily="34" charset="0"/>
              </a:rPr>
              <a:t>Low</a:t>
            </a:r>
            <a:r>
              <a:rPr lang="fr-FR" dirty="0">
                <a:cs typeface="Arial" pitchFamily="34" charset="0"/>
              </a:rPr>
              <a:t> </a:t>
            </a:r>
            <a:r>
              <a:rPr lang="fr-FR" dirty="0" err="1">
                <a:cs typeface="Arial" pitchFamily="34" charset="0"/>
              </a:rPr>
              <a:t>Temperature</a:t>
            </a:r>
            <a:r>
              <a:rPr lang="fr-FR" dirty="0">
                <a:cs typeface="Arial" pitchFamily="34" charset="0"/>
              </a:rPr>
              <a:t> </a:t>
            </a:r>
            <a:r>
              <a:rPr lang="fr-FR" dirty="0" err="1">
                <a:cs typeface="Arial" pitchFamily="34" charset="0"/>
              </a:rPr>
              <a:t>Hydrogen</a:t>
            </a:r>
            <a:r>
              <a:rPr lang="fr-FR" dirty="0">
                <a:cs typeface="Arial" pitchFamily="34" charset="0"/>
              </a:rPr>
              <a:t> </a:t>
            </a:r>
            <a:r>
              <a:rPr lang="fr-FR" dirty="0" err="1">
                <a:cs typeface="Arial" pitchFamily="34" charset="0"/>
              </a:rPr>
              <a:t>Peroxide</a:t>
            </a:r>
            <a:r>
              <a:rPr lang="fr-FR" dirty="0">
                <a:cs typeface="Arial" pitchFamily="34" charset="0"/>
              </a:rPr>
              <a:t> </a:t>
            </a:r>
            <a:r>
              <a:rPr lang="fr-FR" dirty="0" err="1">
                <a:cs typeface="Arial" pitchFamily="34" charset="0"/>
              </a:rPr>
              <a:t>Sterilizator</a:t>
            </a:r>
            <a:r>
              <a:rPr lang="fr-FR" dirty="0">
                <a:cs typeface="Arial" pitchFamily="34" charset="0"/>
              </a:rPr>
              <a:t> at IAS Paris (</a:t>
            </a:r>
            <a:r>
              <a:rPr lang="fr-FR" dirty="0" err="1">
                <a:cs typeface="Arial" pitchFamily="34" charset="0"/>
              </a:rPr>
              <a:t>Sterrad</a:t>
            </a:r>
            <a:r>
              <a:rPr lang="fr-FR" dirty="0">
                <a:cs typeface="Arial" pitchFamily="34" charset="0"/>
              </a:rPr>
              <a:t>®) – </a:t>
            </a:r>
            <a:r>
              <a:rPr lang="fr-FR" dirty="0" err="1">
                <a:cs typeface="Arial" pitchFamily="34" charset="0"/>
              </a:rPr>
              <a:t>Belongs</a:t>
            </a:r>
            <a:r>
              <a:rPr lang="fr-FR" dirty="0">
                <a:cs typeface="Arial" pitchFamily="34" charset="0"/>
              </a:rPr>
              <a:t> to CNES</a:t>
            </a:r>
          </a:p>
          <a:p>
            <a:pPr marL="874350" lvl="3" indent="-285750">
              <a:spcBef>
                <a:spcPts val="600"/>
              </a:spcBef>
              <a:buClr>
                <a:srgbClr val="EC7305"/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dirty="0" smtClean="0">
                <a:cs typeface="Arial" pitchFamily="34" charset="0"/>
              </a:rPr>
              <a:t>One </a:t>
            </a:r>
            <a:r>
              <a:rPr lang="fr-FR" dirty="0" err="1" smtClean="0">
                <a:cs typeface="Arial" pitchFamily="34" charset="0"/>
              </a:rPr>
              <a:t>Low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>
                <a:cs typeface="Arial" pitchFamily="34" charset="0"/>
              </a:rPr>
              <a:t>T</a:t>
            </a:r>
            <a:r>
              <a:rPr lang="fr-FR" dirty="0" err="1" smtClean="0">
                <a:cs typeface="Arial" pitchFamily="34" charset="0"/>
              </a:rPr>
              <a:t>emperature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Hydrogen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Peroxide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Sterilizator</a:t>
            </a:r>
            <a:r>
              <a:rPr lang="fr-FR" dirty="0" smtClean="0">
                <a:cs typeface="Arial" pitchFamily="34" charset="0"/>
              </a:rPr>
              <a:t> at ESTEC (</a:t>
            </a:r>
            <a:r>
              <a:rPr lang="fr-FR" dirty="0" err="1" smtClean="0">
                <a:cs typeface="Arial" pitchFamily="34" charset="0"/>
              </a:rPr>
              <a:t>Steris</a:t>
            </a:r>
            <a:r>
              <a:rPr lang="fr-FR" dirty="0" smtClean="0">
                <a:cs typeface="Arial" pitchFamily="34" charset="0"/>
              </a:rPr>
              <a:t>®)</a:t>
            </a:r>
          </a:p>
          <a:p>
            <a:pPr marL="874350" lvl="3" indent="-285750">
              <a:spcBef>
                <a:spcPts val="600"/>
              </a:spcBef>
              <a:buClr>
                <a:srgbClr val="EC7305"/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dirty="0" smtClean="0">
                <a:cs typeface="Arial" pitchFamily="34" charset="0"/>
              </a:rPr>
              <a:t>One </a:t>
            </a:r>
            <a:r>
              <a:rPr lang="fr-FR" dirty="0" err="1" smtClean="0">
                <a:cs typeface="Arial" pitchFamily="34" charset="0"/>
              </a:rPr>
              <a:t>Microbiological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laboratory</a:t>
            </a:r>
            <a:r>
              <a:rPr lang="fr-FR" dirty="0" smtClean="0">
                <a:cs typeface="Arial" pitchFamily="34" charset="0"/>
              </a:rPr>
              <a:t> at ESTEC</a:t>
            </a:r>
          </a:p>
          <a:p>
            <a:pPr marL="874350" lvl="3" indent="-285750">
              <a:spcBef>
                <a:spcPts val="600"/>
              </a:spcBef>
              <a:buClr>
                <a:srgbClr val="EC7305"/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dirty="0" smtClean="0">
                <a:cs typeface="Arial" pitchFamily="34" charset="0"/>
              </a:rPr>
              <a:t>One </a:t>
            </a:r>
            <a:r>
              <a:rPr lang="fr-FR" dirty="0" err="1" smtClean="0">
                <a:cs typeface="Arial" pitchFamily="34" charset="0"/>
              </a:rPr>
              <a:t>ultraclean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integration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facility</a:t>
            </a:r>
            <a:r>
              <a:rPr lang="fr-FR" dirty="0" smtClean="0">
                <a:cs typeface="Arial" pitchFamily="34" charset="0"/>
              </a:rPr>
              <a:t> at ESTEC (ISO 1)</a:t>
            </a:r>
            <a:endParaRPr lang="fr-FR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33512" y="5301208"/>
            <a:ext cx="8575180" cy="936104"/>
          </a:xfrm>
          <a:prstGeom prst="rect">
            <a:avLst/>
          </a:prstGeom>
          <a:solidFill>
            <a:srgbClr val="FFFF99">
              <a:alpha val="36863"/>
            </a:srgbClr>
          </a:solidFill>
          <a:ln w="1905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67544" y="3501008"/>
            <a:ext cx="8575180" cy="648072"/>
          </a:xfrm>
          <a:prstGeom prst="rect">
            <a:avLst/>
          </a:prstGeom>
          <a:solidFill>
            <a:srgbClr val="FFFF99">
              <a:alpha val="36863"/>
            </a:srgbClr>
          </a:solidFill>
          <a:ln w="1905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67544" y="1988840"/>
            <a:ext cx="8575180" cy="648072"/>
          </a:xfrm>
          <a:prstGeom prst="rect">
            <a:avLst/>
          </a:prstGeom>
          <a:solidFill>
            <a:srgbClr val="FFFF99">
              <a:alpha val="36863"/>
            </a:srgbClr>
          </a:solidFill>
          <a:ln w="1905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e la date 17"/>
          <p:cNvSpPr>
            <a:spLocks noGrp="1"/>
          </p:cNvSpPr>
          <p:nvPr>
            <p:ph type="dt" sz="half" idx="10"/>
          </p:nvPr>
        </p:nvSpPr>
        <p:spPr>
          <a:xfrm>
            <a:off x="7010400" y="6615790"/>
            <a:ext cx="1234008" cy="216024"/>
          </a:xfrm>
        </p:spPr>
        <p:txBody>
          <a:bodyPr/>
          <a:lstStyle/>
          <a:p>
            <a:fld id="{5BF85C1F-7A80-4B41-91A5-424B9255B678}" type="datetime1">
              <a:rPr lang="fr-FR" smtClean="0"/>
              <a:pPr/>
              <a:t>31/08/2016</a:t>
            </a:fld>
            <a:endParaRPr lang="fr-FR" dirty="0"/>
          </a:p>
        </p:txBody>
      </p:sp>
      <p:sp>
        <p:nvSpPr>
          <p:cNvPr id="24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475326" y="6615097"/>
            <a:ext cx="5400000" cy="216000"/>
          </a:xfrm>
        </p:spPr>
        <p:txBody>
          <a:bodyPr/>
          <a:lstStyle/>
          <a:p>
            <a:r>
              <a:rPr lang="fr-FR" dirty="0" smtClean="0"/>
              <a:t>PP </a:t>
            </a:r>
            <a:r>
              <a:rPr lang="fr-FR" dirty="0" err="1"/>
              <a:t>R</a:t>
            </a:r>
            <a:r>
              <a:rPr lang="fr-FR" dirty="0" err="1" smtClean="0"/>
              <a:t>equirements</a:t>
            </a:r>
            <a:r>
              <a:rPr lang="fr-FR" dirty="0" smtClean="0"/>
              <a:t> for Europa – IRAP Toulouse</a:t>
            </a:r>
            <a:endParaRPr lang="fr-FR" dirty="0"/>
          </a:p>
        </p:txBody>
      </p:sp>
      <p:sp>
        <p:nvSpPr>
          <p:cNvPr id="25" name="Espace réservé du numéro de diapositive 19"/>
          <p:cNvSpPr>
            <a:spLocks noGrp="1"/>
          </p:cNvSpPr>
          <p:nvPr>
            <p:ph type="sldNum" sz="quarter" idx="12"/>
          </p:nvPr>
        </p:nvSpPr>
        <p:spPr>
          <a:xfrm>
            <a:off x="7782" y="6615097"/>
            <a:ext cx="432000" cy="216000"/>
          </a:xfrm>
        </p:spPr>
        <p:txBody>
          <a:bodyPr/>
          <a:lstStyle/>
          <a:p>
            <a:fld id="{0CF0C526-BD89-4144-8E0F-45126FE564DF}" type="slidenum">
              <a:rPr lang="fr-FR" smtClean="0"/>
              <a:pPr/>
              <a:t>8</a:t>
            </a:fld>
            <a:endParaRPr lang="fr-FR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13804" y="6597352"/>
            <a:ext cx="772654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588" y="82386"/>
            <a:ext cx="923136" cy="68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-14610" y="980728"/>
            <a:ext cx="9118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400" lvl="2" algn="ctr">
              <a:spcBef>
                <a:spcPts val="2400"/>
              </a:spcBef>
              <a:buClr>
                <a:srgbClr val="EC7305"/>
              </a:buClr>
              <a:buSzPct val="80000"/>
            </a:pPr>
            <a:r>
              <a:rPr lang="fr-FR" sz="2400" b="1" dirty="0" err="1" smtClean="0">
                <a:solidFill>
                  <a:srgbClr val="EC7305"/>
                </a:solidFill>
                <a:cs typeface="Arial" pitchFamily="34" charset="0"/>
              </a:rPr>
              <a:t>Experience</a:t>
            </a:r>
            <a:r>
              <a:rPr lang="fr-FR" sz="2400" b="1" dirty="0" smtClean="0">
                <a:solidFill>
                  <a:srgbClr val="EC7305"/>
                </a:solidFill>
                <a:cs typeface="Arial" pitchFamily="34" charset="0"/>
              </a:rPr>
              <a:t> in Europe (3/3)</a:t>
            </a:r>
            <a:endParaRPr lang="fr-FR" sz="2400" b="1" dirty="0">
              <a:solidFill>
                <a:srgbClr val="EC7305"/>
              </a:solidFill>
              <a:cs typeface="Arial" pitchFamily="34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683568" y="50636"/>
            <a:ext cx="6969194" cy="792008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rgbClr val="003399"/>
                </a:solidFill>
              </a:rPr>
              <a:t>PLANETARY PROTECTION REQUIREMENTS FOR </a:t>
            </a:r>
            <a:r>
              <a:rPr lang="fr-FR" sz="2400" dirty="0">
                <a:solidFill>
                  <a:srgbClr val="003399"/>
                </a:solidFill>
              </a:rPr>
              <a:t>MISSIONS </a:t>
            </a:r>
            <a:r>
              <a:rPr lang="fr-FR" sz="2400" dirty="0" err="1">
                <a:solidFill>
                  <a:srgbClr val="003399"/>
                </a:solidFill>
              </a:rPr>
              <a:t>towards</a:t>
            </a:r>
            <a:r>
              <a:rPr lang="fr-FR" sz="2400" dirty="0">
                <a:solidFill>
                  <a:srgbClr val="003399"/>
                </a:solidFill>
              </a:rPr>
              <a:t> </a:t>
            </a:r>
            <a:r>
              <a:rPr lang="fr-FR" sz="2400" dirty="0" err="1">
                <a:solidFill>
                  <a:srgbClr val="003399"/>
                </a:solidFill>
              </a:rPr>
              <a:t>europa</a:t>
            </a:r>
            <a:endParaRPr lang="fr-FR" sz="2400" dirty="0">
              <a:solidFill>
                <a:srgbClr val="00339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2278" y="1594049"/>
            <a:ext cx="911649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2" indent="-228600">
              <a:spcBef>
                <a:spcPts val="1200"/>
              </a:spcBef>
              <a:buClr>
                <a:srgbClr val="EC7305"/>
              </a:buClr>
              <a:buSzPct val="80000"/>
              <a:buFont typeface="Wingdings 2" pitchFamily="18" charset="2"/>
              <a:buChar char=""/>
            </a:pPr>
            <a:r>
              <a:rPr lang="fr-FR" sz="2000" b="1" dirty="0" smtClean="0">
                <a:solidFill>
                  <a:srgbClr val="003399"/>
                </a:solidFill>
                <a:cs typeface="Arial" pitchFamily="34" charset="0"/>
              </a:rPr>
              <a:t>MISSIONS: All missions </a:t>
            </a:r>
            <a:r>
              <a:rPr lang="fr-FR" sz="2000" b="1" dirty="0" err="1" smtClean="0">
                <a:solidFill>
                  <a:srgbClr val="003399"/>
                </a:solidFill>
                <a:cs typeface="Arial" pitchFamily="34" charset="0"/>
              </a:rPr>
              <a:t>towards</a:t>
            </a:r>
            <a:r>
              <a:rPr lang="fr-FR" sz="2000" b="1" dirty="0" smtClean="0">
                <a:solidFill>
                  <a:srgbClr val="003399"/>
                </a:solidFill>
                <a:cs typeface="Arial" pitchFamily="34" charset="0"/>
              </a:rPr>
              <a:t> Mars</a:t>
            </a:r>
          </a:p>
          <a:p>
            <a:pPr marL="803275" lvl="3" indent="-342900">
              <a:spcBef>
                <a:spcPts val="600"/>
              </a:spcBef>
              <a:buClr>
                <a:srgbClr val="EC7305"/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dirty="0" smtClean="0">
                <a:cs typeface="Arial" pitchFamily="34" charset="0"/>
              </a:rPr>
              <a:t>All </a:t>
            </a:r>
            <a:r>
              <a:rPr lang="fr-FR" dirty="0" err="1">
                <a:cs typeface="Arial" pitchFamily="34" charset="0"/>
              </a:rPr>
              <a:t>O</a:t>
            </a:r>
            <a:r>
              <a:rPr lang="fr-FR" dirty="0" err="1" smtClean="0">
                <a:cs typeface="Arial" pitchFamily="34" charset="0"/>
              </a:rPr>
              <a:t>rbiters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had</a:t>
            </a:r>
            <a:r>
              <a:rPr lang="fr-FR" dirty="0" smtClean="0">
                <a:cs typeface="Arial" pitchFamily="34" charset="0"/>
              </a:rPr>
              <a:t> / have to deal </a:t>
            </a:r>
            <a:r>
              <a:rPr lang="fr-FR" dirty="0" err="1" smtClean="0">
                <a:cs typeface="Arial" pitchFamily="34" charset="0"/>
              </a:rPr>
              <a:t>with</a:t>
            </a:r>
            <a:r>
              <a:rPr lang="fr-FR" dirty="0" smtClean="0">
                <a:cs typeface="Arial" pitchFamily="34" charset="0"/>
              </a:rPr>
              <a:t> limitation on crash </a:t>
            </a:r>
            <a:r>
              <a:rPr lang="fr-FR" dirty="0" err="1" smtClean="0">
                <a:cs typeface="Arial" pitchFamily="34" charset="0"/>
              </a:rPr>
              <a:t>probability</a:t>
            </a:r>
            <a:r>
              <a:rPr lang="fr-FR" dirty="0" smtClean="0">
                <a:cs typeface="Arial" pitchFamily="34" charset="0"/>
              </a:rPr>
              <a:t>, but </a:t>
            </a:r>
            <a:r>
              <a:rPr lang="fr-FR" dirty="0" err="1" smtClean="0">
                <a:cs typeface="Arial" pitchFamily="34" charset="0"/>
              </a:rPr>
              <a:t>with</a:t>
            </a:r>
            <a:r>
              <a:rPr lang="fr-FR" dirty="0" smtClean="0">
                <a:cs typeface="Arial" pitchFamily="34" charset="0"/>
              </a:rPr>
              <a:t> a </a:t>
            </a:r>
            <a:r>
              <a:rPr lang="fr-FR" dirty="0" err="1" smtClean="0">
                <a:cs typeface="Arial" pitchFamily="34" charset="0"/>
              </a:rPr>
              <a:t>less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stringent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requirement</a:t>
            </a:r>
            <a:r>
              <a:rPr lang="fr-FR" dirty="0" smtClean="0">
                <a:cs typeface="Arial" pitchFamily="34" charset="0"/>
              </a:rPr>
              <a:t> (For ESA, </a:t>
            </a:r>
            <a:r>
              <a:rPr lang="fr-FR" b="1" dirty="0" smtClean="0">
                <a:solidFill>
                  <a:srgbClr val="003399"/>
                </a:solidFill>
                <a:cs typeface="Arial" pitchFamily="34" charset="0"/>
              </a:rPr>
              <a:t>Mars Express </a:t>
            </a:r>
            <a:r>
              <a:rPr lang="fr-FR" dirty="0" smtClean="0">
                <a:cs typeface="Arial" pitchFamily="34" charset="0"/>
              </a:rPr>
              <a:t>and the </a:t>
            </a:r>
            <a:r>
              <a:rPr lang="fr-FR" b="1" dirty="0" err="1" smtClean="0">
                <a:solidFill>
                  <a:srgbClr val="003399"/>
                </a:solidFill>
                <a:cs typeface="Arial" pitchFamily="34" charset="0"/>
              </a:rPr>
              <a:t>Exomars</a:t>
            </a:r>
            <a:r>
              <a:rPr lang="fr-FR" b="1" dirty="0" smtClean="0">
                <a:solidFill>
                  <a:srgbClr val="003399"/>
                </a:solidFill>
                <a:cs typeface="Arial" pitchFamily="34" charset="0"/>
              </a:rPr>
              <a:t> 2016 Trace </a:t>
            </a:r>
            <a:r>
              <a:rPr lang="fr-FR" b="1" dirty="0" err="1" smtClean="0">
                <a:solidFill>
                  <a:srgbClr val="003399"/>
                </a:solidFill>
                <a:cs typeface="Arial" pitchFamily="34" charset="0"/>
              </a:rPr>
              <a:t>Gas</a:t>
            </a:r>
            <a:r>
              <a:rPr lang="fr-FR" b="1" dirty="0" smtClean="0">
                <a:solidFill>
                  <a:srgbClr val="003399"/>
                </a:solidFill>
                <a:cs typeface="Arial" pitchFamily="34" charset="0"/>
              </a:rPr>
              <a:t> Orbiter</a:t>
            </a:r>
            <a:r>
              <a:rPr lang="fr-FR" dirty="0" smtClean="0">
                <a:cs typeface="Arial" pitchFamily="34" charset="0"/>
              </a:rPr>
              <a:t>)</a:t>
            </a:r>
          </a:p>
          <a:p>
            <a:pPr marL="803275" lvl="3" indent="-342900">
              <a:spcBef>
                <a:spcPts val="600"/>
              </a:spcBef>
              <a:buClr>
                <a:srgbClr val="EC7305"/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dirty="0" smtClean="0">
                <a:cs typeface="Arial" pitchFamily="34" charset="0"/>
              </a:rPr>
              <a:t>All </a:t>
            </a:r>
            <a:r>
              <a:rPr lang="fr-FR" dirty="0" err="1" smtClean="0">
                <a:cs typeface="Arial" pitchFamily="34" charset="0"/>
              </a:rPr>
              <a:t>Landers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had</a:t>
            </a:r>
            <a:r>
              <a:rPr lang="fr-FR" dirty="0" smtClean="0">
                <a:cs typeface="Arial" pitchFamily="34" charset="0"/>
              </a:rPr>
              <a:t> / have to deal </a:t>
            </a:r>
            <a:r>
              <a:rPr lang="fr-FR" dirty="0" err="1" smtClean="0">
                <a:cs typeface="Arial" pitchFamily="34" charset="0"/>
              </a:rPr>
              <a:t>with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bioburden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reduction</a:t>
            </a:r>
            <a:r>
              <a:rPr lang="fr-FR" dirty="0" smtClean="0">
                <a:cs typeface="Arial" pitchFamily="34" charset="0"/>
              </a:rPr>
              <a:t> and contamination control </a:t>
            </a:r>
            <a:r>
              <a:rPr lang="fr-FR" dirty="0" err="1" smtClean="0">
                <a:cs typeface="Arial" pitchFamily="34" charset="0"/>
              </a:rPr>
              <a:t>measures</a:t>
            </a:r>
            <a:r>
              <a:rPr lang="fr-FR" dirty="0">
                <a:cs typeface="Arial" pitchFamily="34" charset="0"/>
              </a:rPr>
              <a:t> (For ESA, </a:t>
            </a:r>
            <a:r>
              <a:rPr lang="fr-FR" b="1" dirty="0" smtClean="0">
                <a:solidFill>
                  <a:srgbClr val="003399"/>
                </a:solidFill>
                <a:cs typeface="Arial" pitchFamily="34" charset="0"/>
              </a:rPr>
              <a:t>Beagle 2</a:t>
            </a:r>
            <a:r>
              <a:rPr lang="fr-FR" dirty="0" smtClean="0">
                <a:cs typeface="Arial" pitchFamily="34" charset="0"/>
              </a:rPr>
              <a:t>, the </a:t>
            </a:r>
            <a:r>
              <a:rPr lang="fr-FR" b="1" dirty="0" err="1">
                <a:solidFill>
                  <a:srgbClr val="003399"/>
                </a:solidFill>
                <a:cs typeface="Arial" pitchFamily="34" charset="0"/>
              </a:rPr>
              <a:t>Exomars</a:t>
            </a:r>
            <a:r>
              <a:rPr lang="fr-FR" b="1" dirty="0">
                <a:solidFill>
                  <a:srgbClr val="003399"/>
                </a:solidFill>
                <a:cs typeface="Arial" pitchFamily="34" charset="0"/>
              </a:rPr>
              <a:t> 2016 </a:t>
            </a:r>
            <a:r>
              <a:rPr lang="fr-FR" b="1" dirty="0" err="1" smtClean="0">
                <a:solidFill>
                  <a:srgbClr val="003399"/>
                </a:solidFill>
                <a:cs typeface="Arial" pitchFamily="34" charset="0"/>
              </a:rPr>
              <a:t>Shiaparelli</a:t>
            </a:r>
            <a:r>
              <a:rPr lang="fr-FR" b="1" dirty="0" smtClean="0">
                <a:solidFill>
                  <a:srgbClr val="003399"/>
                </a:solidFill>
                <a:cs typeface="Arial" pitchFamily="34" charset="0"/>
              </a:rPr>
              <a:t> landing </a:t>
            </a:r>
            <a:r>
              <a:rPr lang="fr-FR" b="1" dirty="0" err="1" smtClean="0">
                <a:solidFill>
                  <a:srgbClr val="003399"/>
                </a:solidFill>
                <a:cs typeface="Arial" pitchFamily="34" charset="0"/>
              </a:rPr>
              <a:t>demonstrator</a:t>
            </a:r>
            <a:r>
              <a:rPr lang="fr-FR" dirty="0" smtClean="0">
                <a:cs typeface="Arial" pitchFamily="34" charset="0"/>
              </a:rPr>
              <a:t>, the </a:t>
            </a:r>
            <a:r>
              <a:rPr lang="fr-FR" b="1" dirty="0" err="1" smtClean="0">
                <a:solidFill>
                  <a:srgbClr val="003399"/>
                </a:solidFill>
                <a:cs typeface="Arial" pitchFamily="34" charset="0"/>
              </a:rPr>
              <a:t>Exomars</a:t>
            </a:r>
            <a:r>
              <a:rPr lang="fr-FR" b="1" dirty="0" smtClean="0">
                <a:solidFill>
                  <a:srgbClr val="003399"/>
                </a:solidFill>
                <a:cs typeface="Arial" pitchFamily="34" charset="0"/>
              </a:rPr>
              <a:t> 2020 Rover</a:t>
            </a:r>
            <a:r>
              <a:rPr lang="fr-FR" dirty="0" smtClean="0">
                <a:cs typeface="Arial" pitchFamily="34" charset="0"/>
              </a:rPr>
              <a:t>), but not </a:t>
            </a:r>
            <a:r>
              <a:rPr lang="fr-FR" dirty="0" err="1" smtClean="0">
                <a:cs typeface="Arial" pitchFamily="34" charset="0"/>
              </a:rPr>
              <a:t>with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sterility</a:t>
            </a:r>
            <a:endParaRPr lang="fr-FR" dirty="0" smtClean="0">
              <a:cs typeface="Arial" pitchFamily="34" charset="0"/>
            </a:endParaRPr>
          </a:p>
          <a:p>
            <a:pPr marL="803275" lvl="3" indent="-342900">
              <a:spcBef>
                <a:spcPts val="600"/>
              </a:spcBef>
              <a:buClr>
                <a:srgbClr val="EC7305"/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dirty="0" smtClean="0">
                <a:cs typeface="Arial" pitchFamily="34" charset="0"/>
              </a:rPr>
              <a:t>The </a:t>
            </a:r>
            <a:r>
              <a:rPr lang="fr-FR" b="1" dirty="0" smtClean="0">
                <a:solidFill>
                  <a:srgbClr val="006600"/>
                </a:solidFill>
                <a:cs typeface="Arial" pitchFamily="34" charset="0"/>
              </a:rPr>
              <a:t>2 Viking </a:t>
            </a:r>
            <a:r>
              <a:rPr lang="fr-FR" b="1" dirty="0" err="1">
                <a:solidFill>
                  <a:srgbClr val="006600"/>
                </a:solidFill>
                <a:cs typeface="Arial" pitchFamily="34" charset="0"/>
              </a:rPr>
              <a:t>L</a:t>
            </a:r>
            <a:r>
              <a:rPr lang="fr-FR" b="1" dirty="0" err="1" smtClean="0">
                <a:solidFill>
                  <a:srgbClr val="006600"/>
                </a:solidFill>
                <a:cs typeface="Arial" pitchFamily="34" charset="0"/>
              </a:rPr>
              <a:t>anders</a:t>
            </a:r>
            <a:r>
              <a:rPr lang="fr-FR" b="1" dirty="0" smtClean="0">
                <a:solidFill>
                  <a:srgbClr val="006600"/>
                </a:solidFill>
                <a:cs typeface="Arial" pitchFamily="34" charset="0"/>
              </a:rPr>
              <a:t> </a:t>
            </a:r>
            <a:r>
              <a:rPr lang="fr-FR" dirty="0" smtClean="0">
                <a:cs typeface="Arial" pitchFamily="34" charset="0"/>
              </a:rPr>
              <a:t>are up </a:t>
            </a:r>
            <a:r>
              <a:rPr lang="fr-FR" dirty="0" err="1" smtClean="0">
                <a:cs typeface="Arial" pitchFamily="34" charset="0"/>
              </a:rPr>
              <a:t>today</a:t>
            </a:r>
            <a:r>
              <a:rPr lang="fr-FR" dirty="0" smtClean="0">
                <a:cs typeface="Arial" pitchFamily="34" charset="0"/>
              </a:rPr>
              <a:t> the single </a:t>
            </a:r>
            <a:r>
              <a:rPr lang="fr-FR" dirty="0" err="1" smtClean="0">
                <a:cs typeface="Arial" pitchFamily="34" charset="0"/>
              </a:rPr>
              <a:t>vehicles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which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were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entirely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sterilized</a:t>
            </a:r>
            <a:r>
              <a:rPr lang="fr-FR" dirty="0" smtClean="0">
                <a:cs typeface="Arial" pitchFamily="34" charset="0"/>
              </a:rPr>
              <a:t> (dry </a:t>
            </a:r>
            <a:r>
              <a:rPr lang="fr-FR" dirty="0" err="1" smtClean="0">
                <a:cs typeface="Arial" pitchFamily="34" charset="0"/>
              </a:rPr>
              <a:t>heat</a:t>
            </a:r>
            <a:r>
              <a:rPr lang="fr-FR" dirty="0" smtClean="0">
                <a:cs typeface="Arial" pitchFamily="34" charset="0"/>
              </a:rPr>
              <a:t>), but to a </a:t>
            </a:r>
            <a:r>
              <a:rPr lang="fr-FR" dirty="0" err="1" smtClean="0">
                <a:cs typeface="Arial" pitchFamily="34" charset="0"/>
              </a:rPr>
              <a:t>less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stringent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sterility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level</a:t>
            </a:r>
            <a:r>
              <a:rPr lang="fr-FR" dirty="0" smtClean="0">
                <a:cs typeface="Arial" pitchFamily="34" charset="0"/>
              </a:rPr>
              <a:t> (5 </a:t>
            </a:r>
            <a:r>
              <a:rPr lang="fr-FR" dirty="0" err="1" smtClean="0">
                <a:cs typeface="Arial" pitchFamily="34" charset="0"/>
              </a:rPr>
              <a:t>orders</a:t>
            </a:r>
            <a:r>
              <a:rPr lang="fr-FR" dirty="0" smtClean="0">
                <a:cs typeface="Arial" pitchFamily="34" charset="0"/>
              </a:rPr>
              <a:t> of magnitude)</a:t>
            </a:r>
          </a:p>
          <a:p>
            <a:pPr marL="803275" lvl="3" indent="-342900">
              <a:spcBef>
                <a:spcPts val="600"/>
              </a:spcBef>
              <a:buClr>
                <a:srgbClr val="EC7305"/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dirty="0" smtClean="0">
                <a:cs typeface="Arial" pitchFamily="34" charset="0"/>
              </a:rPr>
              <a:t>A lot of </a:t>
            </a:r>
            <a:r>
              <a:rPr lang="fr-FR" b="1" dirty="0">
                <a:solidFill>
                  <a:srgbClr val="003399"/>
                </a:solidFill>
                <a:cs typeface="Arial" pitchFamily="34" charset="0"/>
              </a:rPr>
              <a:t>F</a:t>
            </a:r>
            <a:r>
              <a:rPr lang="fr-FR" b="1" dirty="0" smtClean="0">
                <a:solidFill>
                  <a:srgbClr val="003399"/>
                </a:solidFill>
                <a:cs typeface="Arial" pitchFamily="34" charset="0"/>
              </a:rPr>
              <a:t>rench </a:t>
            </a:r>
            <a:r>
              <a:rPr lang="fr-FR" b="1" dirty="0" smtClean="0">
                <a:solidFill>
                  <a:srgbClr val="003399"/>
                </a:solidFill>
                <a:cs typeface="Arial" pitchFamily="34" charset="0"/>
              </a:rPr>
              <a:t>instruments or instrumental contributions</a:t>
            </a:r>
            <a:r>
              <a:rPr lang="fr-FR" dirty="0" smtClean="0">
                <a:solidFill>
                  <a:srgbClr val="003399"/>
                </a:solidFill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provided</a:t>
            </a:r>
            <a:r>
              <a:rPr lang="fr-FR" dirty="0" smtClean="0">
                <a:cs typeface="Arial" pitchFamily="34" charset="0"/>
              </a:rPr>
              <a:t> on </a:t>
            </a:r>
            <a:r>
              <a:rPr lang="fr-FR" dirty="0" err="1" smtClean="0">
                <a:cs typeface="Arial" pitchFamily="34" charset="0"/>
              </a:rPr>
              <a:t>other</a:t>
            </a:r>
            <a:r>
              <a:rPr lang="fr-FR" dirty="0" smtClean="0">
                <a:cs typeface="Arial" pitchFamily="34" charset="0"/>
              </a:rPr>
              <a:t> missions </a:t>
            </a:r>
            <a:r>
              <a:rPr lang="fr-FR" dirty="0" err="1" smtClean="0">
                <a:cs typeface="Arial" pitchFamily="34" charset="0"/>
              </a:rPr>
              <a:t>were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subject</a:t>
            </a:r>
            <a:r>
              <a:rPr lang="fr-FR" dirty="0" smtClean="0">
                <a:cs typeface="Arial" pitchFamily="34" charset="0"/>
              </a:rPr>
              <a:t> to PP </a:t>
            </a:r>
            <a:r>
              <a:rPr lang="fr-FR" dirty="0" err="1" smtClean="0">
                <a:cs typeface="Arial" pitchFamily="34" charset="0"/>
              </a:rPr>
              <a:t>measures</a:t>
            </a:r>
            <a:r>
              <a:rPr lang="fr-FR" dirty="0" smtClean="0">
                <a:cs typeface="Arial" pitchFamily="34" charset="0"/>
              </a:rPr>
              <a:t> (SAM and CHEMCAM on </a:t>
            </a:r>
            <a:r>
              <a:rPr lang="fr-FR" dirty="0" err="1" smtClean="0">
                <a:cs typeface="Arial" pitchFamily="34" charset="0"/>
              </a:rPr>
              <a:t>Curiosity</a:t>
            </a:r>
            <a:r>
              <a:rPr lang="fr-FR" dirty="0" smtClean="0">
                <a:cs typeface="Arial" pitchFamily="34" charset="0"/>
              </a:rPr>
              <a:t>), instruments of the Mars 96 </a:t>
            </a:r>
            <a:r>
              <a:rPr lang="fr-FR" dirty="0" err="1" smtClean="0">
                <a:cs typeface="Arial" pitchFamily="34" charset="0"/>
              </a:rPr>
              <a:t>landers</a:t>
            </a:r>
            <a:r>
              <a:rPr lang="fr-FR" dirty="0" smtClean="0">
                <a:cs typeface="Arial" pitchFamily="34" charset="0"/>
              </a:rPr>
              <a:t> and </a:t>
            </a:r>
            <a:r>
              <a:rPr lang="fr-FR" dirty="0" err="1" smtClean="0">
                <a:cs typeface="Arial" pitchFamily="34" charset="0"/>
              </a:rPr>
              <a:t>penetrators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were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successfully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sterilized</a:t>
            </a:r>
            <a:r>
              <a:rPr lang="fr-FR" dirty="0" smtClean="0">
                <a:cs typeface="Arial" pitchFamily="34" charset="0"/>
              </a:rPr>
              <a:t> in France (</a:t>
            </a:r>
            <a:r>
              <a:rPr lang="fr-FR" dirty="0" err="1" smtClean="0">
                <a:cs typeface="Arial" pitchFamily="34" charset="0"/>
              </a:rPr>
              <a:t>Sterrad</a:t>
            </a:r>
            <a:r>
              <a:rPr lang="fr-FR" dirty="0" smtClean="0">
                <a:cs typeface="Arial" pitchFamily="34" charset="0"/>
              </a:rPr>
              <a:t>® </a:t>
            </a:r>
            <a:r>
              <a:rPr lang="fr-FR" dirty="0" err="1" smtClean="0">
                <a:cs typeface="Arial" pitchFamily="34" charset="0"/>
              </a:rPr>
              <a:t>process</a:t>
            </a:r>
            <a:r>
              <a:rPr lang="fr-FR" dirty="0" smtClean="0">
                <a:cs typeface="Arial" pitchFamily="34" charset="0"/>
              </a:rPr>
              <a:t>)</a:t>
            </a:r>
          </a:p>
          <a:p>
            <a:pPr marL="803275" lvl="3" indent="-342900">
              <a:spcBef>
                <a:spcPts val="600"/>
              </a:spcBef>
              <a:buClr>
                <a:srgbClr val="EC7305"/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dirty="0" smtClean="0">
                <a:cs typeface="Arial" pitchFamily="34" charset="0"/>
              </a:rPr>
              <a:t>The </a:t>
            </a:r>
            <a:r>
              <a:rPr lang="fr-FR" b="1" dirty="0" err="1" smtClean="0">
                <a:solidFill>
                  <a:srgbClr val="003399"/>
                </a:solidFill>
                <a:cs typeface="Arial" pitchFamily="34" charset="0"/>
              </a:rPr>
              <a:t>Exomars</a:t>
            </a:r>
            <a:r>
              <a:rPr lang="fr-FR" b="1" dirty="0" smtClean="0">
                <a:solidFill>
                  <a:srgbClr val="003399"/>
                </a:solidFill>
                <a:cs typeface="Arial" pitchFamily="34" charset="0"/>
              </a:rPr>
              <a:t> 2020 Rover </a:t>
            </a:r>
            <a:r>
              <a:rPr lang="fr-FR" b="1" dirty="0" err="1" smtClean="0">
                <a:solidFill>
                  <a:srgbClr val="006600"/>
                </a:solidFill>
                <a:cs typeface="Arial" pitchFamily="34" charset="0"/>
              </a:rPr>
              <a:t>Analytical</a:t>
            </a:r>
            <a:r>
              <a:rPr lang="fr-FR" b="1" dirty="0" smtClean="0">
                <a:solidFill>
                  <a:srgbClr val="006600"/>
                </a:solidFill>
                <a:cs typeface="Arial" pitchFamily="34" charset="0"/>
              </a:rPr>
              <a:t> </a:t>
            </a:r>
            <a:r>
              <a:rPr lang="fr-FR" b="1" dirty="0">
                <a:solidFill>
                  <a:srgbClr val="006600"/>
                </a:solidFill>
                <a:cs typeface="Arial" pitchFamily="34" charset="0"/>
              </a:rPr>
              <a:t>L</a:t>
            </a:r>
            <a:r>
              <a:rPr lang="fr-FR" b="1" dirty="0" smtClean="0">
                <a:solidFill>
                  <a:srgbClr val="006600"/>
                </a:solidFill>
                <a:cs typeface="Arial" pitchFamily="34" charset="0"/>
              </a:rPr>
              <a:t>aboratory </a:t>
            </a:r>
            <a:r>
              <a:rPr lang="fr-FR" dirty="0" err="1" smtClean="0">
                <a:cs typeface="Arial" pitchFamily="34" charset="0"/>
              </a:rPr>
              <a:t>includes</a:t>
            </a:r>
            <a:r>
              <a:rPr lang="fr-FR" dirty="0" smtClean="0">
                <a:cs typeface="Arial" pitchFamily="34" charset="0"/>
              </a:rPr>
              <a:t> a zone (UCZ) </a:t>
            </a:r>
            <a:r>
              <a:rPr lang="fr-FR" dirty="0" err="1" smtClean="0">
                <a:cs typeface="Arial" pitchFamily="34" charset="0"/>
              </a:rPr>
              <a:t>where</a:t>
            </a:r>
            <a:r>
              <a:rPr lang="fr-FR" dirty="0" smtClean="0">
                <a:cs typeface="Arial" pitchFamily="34" charset="0"/>
              </a:rPr>
              <a:t> all </a:t>
            </a:r>
            <a:r>
              <a:rPr lang="fr-FR" dirty="0" err="1" smtClean="0">
                <a:cs typeface="Arial" pitchFamily="34" charset="0"/>
              </a:rPr>
              <a:t>elements</a:t>
            </a:r>
            <a:r>
              <a:rPr lang="fr-FR" dirty="0" smtClean="0">
                <a:cs typeface="Arial" pitchFamily="34" charset="0"/>
              </a:rPr>
              <a:t> are </a:t>
            </a:r>
            <a:r>
              <a:rPr lang="fr-FR" dirty="0" err="1" smtClean="0">
                <a:cs typeface="Arial" pitchFamily="34" charset="0"/>
              </a:rPr>
              <a:t>sterile</a:t>
            </a:r>
            <a:r>
              <a:rPr lang="fr-FR" dirty="0" smtClean="0">
                <a:cs typeface="Arial" pitchFamily="34" charset="0"/>
              </a:rPr>
              <a:t>, </a:t>
            </a:r>
            <a:r>
              <a:rPr lang="fr-FR" dirty="0" err="1" smtClean="0">
                <a:cs typeface="Arial" pitchFamily="34" charset="0"/>
              </a:rPr>
              <a:t>ultraclean</a:t>
            </a:r>
            <a:r>
              <a:rPr lang="fr-FR" dirty="0" smtClean="0">
                <a:cs typeface="Arial" pitchFamily="34" charset="0"/>
              </a:rPr>
              <a:t> and the UCZ </a:t>
            </a:r>
            <a:r>
              <a:rPr lang="fr-FR" dirty="0" err="1" smtClean="0">
                <a:cs typeface="Arial" pitchFamily="34" charset="0"/>
              </a:rPr>
              <a:t>is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integrated</a:t>
            </a:r>
            <a:r>
              <a:rPr lang="fr-FR" dirty="0" smtClean="0">
                <a:cs typeface="Arial" pitchFamily="34" charset="0"/>
              </a:rPr>
              <a:t> in a </a:t>
            </a:r>
            <a:r>
              <a:rPr lang="fr-FR" dirty="0" err="1" smtClean="0">
                <a:cs typeface="Arial" pitchFamily="34" charset="0"/>
              </a:rPr>
              <a:t>highly</a:t>
            </a:r>
            <a:r>
              <a:rPr lang="fr-FR" dirty="0" smtClean="0">
                <a:cs typeface="Arial" pitchFamily="34" charset="0"/>
              </a:rPr>
              <a:t> contamination </a:t>
            </a:r>
            <a:r>
              <a:rPr lang="fr-FR" dirty="0" err="1" smtClean="0">
                <a:cs typeface="Arial" pitchFamily="34" charset="0"/>
              </a:rPr>
              <a:t>controlled</a:t>
            </a:r>
            <a:r>
              <a:rPr lang="fr-FR" dirty="0" smtClean="0">
                <a:cs typeface="Arial" pitchFamily="34" charset="0"/>
              </a:rPr>
              <a:t> </a:t>
            </a:r>
            <a:r>
              <a:rPr lang="fr-FR" dirty="0" err="1" smtClean="0">
                <a:cs typeface="Arial" pitchFamily="34" charset="0"/>
              </a:rPr>
              <a:t>environment</a:t>
            </a:r>
            <a:endParaRPr lang="fr-FR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e la date 17"/>
          <p:cNvSpPr>
            <a:spLocks noGrp="1"/>
          </p:cNvSpPr>
          <p:nvPr>
            <p:ph type="dt" sz="half" idx="10"/>
          </p:nvPr>
        </p:nvSpPr>
        <p:spPr>
          <a:xfrm>
            <a:off x="7010400" y="6615790"/>
            <a:ext cx="1234008" cy="216024"/>
          </a:xfrm>
        </p:spPr>
        <p:txBody>
          <a:bodyPr/>
          <a:lstStyle/>
          <a:p>
            <a:fld id="{5BF85C1F-7A80-4B41-91A5-424B9255B678}" type="datetime1">
              <a:rPr lang="fr-FR" smtClean="0"/>
              <a:pPr/>
              <a:t>31/08/2016</a:t>
            </a:fld>
            <a:endParaRPr lang="fr-FR" dirty="0"/>
          </a:p>
        </p:txBody>
      </p:sp>
      <p:sp>
        <p:nvSpPr>
          <p:cNvPr id="24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475326" y="6615097"/>
            <a:ext cx="5400000" cy="216000"/>
          </a:xfrm>
        </p:spPr>
        <p:txBody>
          <a:bodyPr/>
          <a:lstStyle/>
          <a:p>
            <a:r>
              <a:rPr lang="fr-FR" dirty="0" smtClean="0"/>
              <a:t>PP </a:t>
            </a:r>
            <a:r>
              <a:rPr lang="fr-FR" dirty="0" err="1"/>
              <a:t>R</a:t>
            </a:r>
            <a:r>
              <a:rPr lang="fr-FR" dirty="0" err="1" smtClean="0"/>
              <a:t>equirements</a:t>
            </a:r>
            <a:r>
              <a:rPr lang="fr-FR" dirty="0" smtClean="0"/>
              <a:t> for Europa – IRAP Toulouse</a:t>
            </a:r>
            <a:endParaRPr lang="fr-FR" dirty="0"/>
          </a:p>
        </p:txBody>
      </p:sp>
      <p:sp>
        <p:nvSpPr>
          <p:cNvPr id="25" name="Espace réservé du numéro de diapositive 19"/>
          <p:cNvSpPr>
            <a:spLocks noGrp="1"/>
          </p:cNvSpPr>
          <p:nvPr>
            <p:ph type="sldNum" sz="quarter" idx="12"/>
          </p:nvPr>
        </p:nvSpPr>
        <p:spPr>
          <a:xfrm>
            <a:off x="7782" y="6615097"/>
            <a:ext cx="432000" cy="216000"/>
          </a:xfrm>
        </p:spPr>
        <p:txBody>
          <a:bodyPr/>
          <a:lstStyle/>
          <a:p>
            <a:fld id="{0CF0C526-BD89-4144-8E0F-45126FE564DF}" type="slidenum">
              <a:rPr lang="fr-FR" smtClean="0"/>
              <a:pPr/>
              <a:t>9</a:t>
            </a:fld>
            <a:endParaRPr lang="fr-FR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13804" y="6597352"/>
            <a:ext cx="7726548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588" y="82386"/>
            <a:ext cx="923136" cy="68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-1042" y="1805732"/>
            <a:ext cx="911882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400" lvl="2" algn="ctr">
              <a:spcBef>
                <a:spcPts val="2400"/>
              </a:spcBef>
              <a:buClr>
                <a:srgbClr val="EC7305"/>
              </a:buClr>
              <a:buSzPct val="80000"/>
            </a:pPr>
            <a:r>
              <a:rPr lang="fr-FR" sz="2400" b="1" dirty="0" err="1" smtClean="0">
                <a:solidFill>
                  <a:srgbClr val="003399"/>
                </a:solidFill>
                <a:cs typeface="Arial" pitchFamily="34" charset="0"/>
              </a:rPr>
              <a:t>Thank</a:t>
            </a:r>
            <a:r>
              <a:rPr lang="fr-FR" sz="2400" b="1" dirty="0" smtClean="0">
                <a:solidFill>
                  <a:srgbClr val="003399"/>
                </a:solidFill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3399"/>
                </a:solidFill>
                <a:cs typeface="Arial" pitchFamily="34" charset="0"/>
              </a:rPr>
              <a:t>you</a:t>
            </a:r>
            <a:r>
              <a:rPr lang="fr-FR" sz="2400" b="1" dirty="0" smtClean="0">
                <a:solidFill>
                  <a:srgbClr val="003399"/>
                </a:solidFill>
                <a:cs typeface="Arial" pitchFamily="34" charset="0"/>
              </a:rPr>
              <a:t> for </a:t>
            </a:r>
            <a:r>
              <a:rPr lang="fr-FR" sz="2400" b="1" dirty="0" err="1" smtClean="0">
                <a:solidFill>
                  <a:srgbClr val="003399"/>
                </a:solidFill>
                <a:cs typeface="Arial" pitchFamily="34" charset="0"/>
              </a:rPr>
              <a:t>your</a:t>
            </a:r>
            <a:r>
              <a:rPr lang="fr-FR" sz="2400" b="1" dirty="0" smtClean="0">
                <a:solidFill>
                  <a:srgbClr val="003399"/>
                </a:solidFill>
                <a:cs typeface="Arial" pitchFamily="34" charset="0"/>
              </a:rPr>
              <a:t> attention</a:t>
            </a:r>
          </a:p>
          <a:p>
            <a:pPr marL="131400" lvl="2" algn="ctr">
              <a:spcBef>
                <a:spcPts val="2400"/>
              </a:spcBef>
              <a:buClr>
                <a:srgbClr val="EC7305"/>
              </a:buClr>
              <a:buSzPct val="80000"/>
            </a:pPr>
            <a:endParaRPr lang="fr-FR" sz="2000" dirty="0" smtClean="0">
              <a:cs typeface="Arial" pitchFamily="34" charset="0"/>
            </a:endParaRPr>
          </a:p>
          <a:p>
            <a:pPr marL="131400" lvl="2" algn="ctr">
              <a:spcBef>
                <a:spcPts val="2400"/>
              </a:spcBef>
              <a:buClr>
                <a:srgbClr val="EC7305"/>
              </a:buClr>
              <a:buSzPct val="80000"/>
            </a:pPr>
            <a:r>
              <a:rPr lang="fr-FR" sz="2000" dirty="0" smtClean="0">
                <a:cs typeface="Arial" pitchFamily="34" charset="0"/>
              </a:rPr>
              <a:t>For </a:t>
            </a:r>
            <a:r>
              <a:rPr lang="fr-FR" sz="2000" dirty="0" err="1" smtClean="0">
                <a:cs typeface="Arial" pitchFamily="34" charset="0"/>
              </a:rPr>
              <a:t>further</a:t>
            </a:r>
            <a:r>
              <a:rPr lang="fr-FR" sz="2000" dirty="0" smtClean="0">
                <a:cs typeface="Arial" pitchFamily="34" charset="0"/>
              </a:rPr>
              <a:t> </a:t>
            </a:r>
            <a:r>
              <a:rPr lang="fr-FR" sz="2000" dirty="0" smtClean="0">
                <a:cs typeface="Arial" pitchFamily="34" charset="0"/>
              </a:rPr>
              <a:t>information, </a:t>
            </a:r>
            <a:r>
              <a:rPr lang="fr-FR" sz="2000" dirty="0" err="1" smtClean="0">
                <a:cs typeface="Arial" pitchFamily="34" charset="0"/>
              </a:rPr>
              <a:t>please</a:t>
            </a:r>
            <a:r>
              <a:rPr lang="fr-FR" sz="2000" dirty="0" smtClean="0">
                <a:cs typeface="Arial" pitchFamily="34" charset="0"/>
              </a:rPr>
              <a:t> contact:</a:t>
            </a:r>
          </a:p>
          <a:p>
            <a:pPr marL="131400" lvl="2" algn="ctr">
              <a:spcBef>
                <a:spcPts val="1200"/>
              </a:spcBef>
              <a:buClr>
                <a:srgbClr val="EC7305"/>
              </a:buClr>
              <a:buSzPct val="80000"/>
            </a:pPr>
            <a:r>
              <a:rPr lang="en-US" sz="2000" b="1" dirty="0" smtClean="0">
                <a:solidFill>
                  <a:srgbClr val="003399"/>
                </a:solidFill>
                <a:cs typeface="Arial" pitchFamily="34" charset="0"/>
              </a:rPr>
              <a:t>Delphine </a:t>
            </a:r>
            <a:r>
              <a:rPr lang="en-US" sz="2000" b="1" dirty="0">
                <a:solidFill>
                  <a:srgbClr val="003399"/>
                </a:solidFill>
                <a:cs typeface="Arial" pitchFamily="34" charset="0"/>
              </a:rPr>
              <a:t>FAYE</a:t>
            </a:r>
          </a:p>
          <a:p>
            <a:pPr marL="131400" lvl="2" algn="ctr">
              <a:spcBef>
                <a:spcPts val="1200"/>
              </a:spcBef>
              <a:buClr>
                <a:srgbClr val="EC7305"/>
              </a:buClr>
              <a:buSzPct val="80000"/>
            </a:pPr>
            <a:r>
              <a:rPr lang="en-US" sz="2000" dirty="0">
                <a:cs typeface="Arial" pitchFamily="34" charset="0"/>
              </a:rPr>
              <a:t>CNES Toulouse Contamination expert</a:t>
            </a:r>
          </a:p>
          <a:p>
            <a:pPr marL="131400" lvl="2" algn="ctr">
              <a:spcBef>
                <a:spcPts val="1200"/>
              </a:spcBef>
              <a:buClr>
                <a:srgbClr val="EC7305"/>
              </a:buClr>
              <a:buSzPct val="80000"/>
            </a:pPr>
            <a:r>
              <a:rPr lang="en-US" sz="2000" dirty="0">
                <a:cs typeface="Arial" pitchFamily="34" charset="0"/>
              </a:rPr>
              <a:t>Tel : +33 (0)5 61 28 18 12</a:t>
            </a:r>
          </a:p>
          <a:p>
            <a:pPr marL="131400" lvl="2" algn="ctr">
              <a:spcBef>
                <a:spcPts val="1200"/>
              </a:spcBef>
              <a:buClr>
                <a:srgbClr val="EC7305"/>
              </a:buClr>
              <a:buSzPct val="80000"/>
            </a:pPr>
            <a:r>
              <a:rPr lang="en-US" sz="2000" dirty="0">
                <a:cs typeface="Arial" pitchFamily="34" charset="0"/>
              </a:rPr>
              <a:t>E mail : </a:t>
            </a:r>
            <a:r>
              <a:rPr lang="en-US" sz="2000" dirty="0" smtClean="0">
                <a:cs typeface="Arial" pitchFamily="34" charset="0"/>
              </a:rPr>
              <a:t>Delphine.Faye@cnes.fr</a:t>
            </a:r>
            <a:endParaRPr lang="en-US" sz="2000" dirty="0">
              <a:cs typeface="Arial" pitchFamily="34" charset="0"/>
            </a:endParaRPr>
          </a:p>
          <a:p>
            <a:pPr marL="131400" lvl="2" algn="ctr">
              <a:spcBef>
                <a:spcPts val="1200"/>
              </a:spcBef>
              <a:buClr>
                <a:srgbClr val="EC7305"/>
              </a:buClr>
              <a:buSzPct val="80000"/>
            </a:pPr>
            <a:endParaRPr lang="fr-FR" sz="2400" b="1" dirty="0">
              <a:solidFill>
                <a:srgbClr val="EC7305"/>
              </a:solidFill>
              <a:cs typeface="Arial" pitchFamily="34" charset="0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683568" y="50636"/>
            <a:ext cx="6969194" cy="792008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rgbClr val="003399"/>
                </a:solidFill>
              </a:rPr>
              <a:t>PLANETARY PROTECTION REQUIREMENTS FOR EUROPA MISSIONS</a:t>
            </a:r>
            <a:endParaRPr lang="fr-FR" sz="2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6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QUETTE_POWERPOINT_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MAQUETTE_POWERPOINT_ 2013</Template>
  <TotalTime>20345</TotalTime>
  <Words>935</Words>
  <Application>Microsoft Office PowerPoint</Application>
  <PresentationFormat>Affichage à l'écran (4:3)</PresentationFormat>
  <Paragraphs>174</Paragraphs>
  <Slides>9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MAQUETTE_POWERPOINT_ 2013</vt:lpstr>
      <vt:lpstr>Présentation PowerPoint</vt:lpstr>
      <vt:lpstr>PLANETARY PROTECTION REQUIREMENTS FOR MISSIONS towards europa</vt:lpstr>
      <vt:lpstr>Présentation PowerPoint</vt:lpstr>
      <vt:lpstr>PLANETARY PROTECTION REQUIREMENTS FOR MISSIONS towards europa</vt:lpstr>
      <vt:lpstr>PLANETARY PROTECTION REQUIREMENTS FOR MISSIONS towards europa</vt:lpstr>
      <vt:lpstr>PLANETARY PROTECTION REQUIREMENTS FOR MISSIONS towards europa</vt:lpstr>
      <vt:lpstr>PLANETARY PROTECTION REQUIREMENTS FOR MISSIONS towards europa</vt:lpstr>
      <vt:lpstr>PLANETARY PROTECTION REQUIREMENTS FOR MISSIONS towards europa</vt:lpstr>
      <vt:lpstr>PLANETARY PROTECTION REQUIREMENTS FOR EUROPA MISSIONS</vt:lpstr>
    </vt:vector>
  </TitlesOfParts>
  <Company>CNES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Debus Andre</dc:creator>
  <cp:lastModifiedBy>Debus Andre</cp:lastModifiedBy>
  <cp:revision>802</cp:revision>
  <cp:lastPrinted>2016-06-01T07:49:57Z</cp:lastPrinted>
  <dcterms:created xsi:type="dcterms:W3CDTF">2015-03-27T12:31:45Z</dcterms:created>
  <dcterms:modified xsi:type="dcterms:W3CDTF">2016-08-31T06:46:33Z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