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424" r:id="rId2"/>
    <p:sldId id="446" r:id="rId3"/>
    <p:sldId id="444" r:id="rId4"/>
    <p:sldId id="443" r:id="rId5"/>
    <p:sldId id="425" r:id="rId6"/>
    <p:sldId id="427" r:id="rId7"/>
    <p:sldId id="436" r:id="rId8"/>
    <p:sldId id="411" r:id="rId9"/>
    <p:sldId id="429" r:id="rId10"/>
    <p:sldId id="409" r:id="rId11"/>
    <p:sldId id="410" r:id="rId12"/>
    <p:sldId id="433" r:id="rId13"/>
    <p:sldId id="420" r:id="rId14"/>
    <p:sldId id="412" r:id="rId15"/>
    <p:sldId id="432" r:id="rId16"/>
    <p:sldId id="435" r:id="rId17"/>
    <p:sldId id="445" r:id="rId18"/>
    <p:sldId id="434" r:id="rId19"/>
    <p:sldId id="437" r:id="rId20"/>
    <p:sldId id="426" r:id="rId21"/>
    <p:sldId id="438" r:id="rId22"/>
    <p:sldId id="441" r:id="rId23"/>
    <p:sldId id="442" r:id="rId24"/>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81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1" y="0"/>
            <a:ext cx="3027466" cy="464503"/>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89091" name="Rectangle 3"/>
          <p:cNvSpPr>
            <a:spLocks noGrp="1" noChangeArrowheads="1"/>
          </p:cNvSpPr>
          <p:nvPr>
            <p:ph type="dt" sz="quarter" idx="1"/>
          </p:nvPr>
        </p:nvSpPr>
        <p:spPr bwMode="auto">
          <a:xfrm>
            <a:off x="3955953" y="0"/>
            <a:ext cx="3027466" cy="464503"/>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a:defRPr sz="1200">
                <a:latin typeface="Arial" pitchFamily="-112" charset="0"/>
                <a:ea typeface="+mn-ea"/>
                <a:cs typeface="+mn-cs"/>
              </a:defRPr>
            </a:lvl1pPr>
          </a:lstStyle>
          <a:p>
            <a:pPr>
              <a:defRPr/>
            </a:pPr>
            <a:endParaRPr lang="en-US"/>
          </a:p>
        </p:txBody>
      </p:sp>
      <p:sp>
        <p:nvSpPr>
          <p:cNvPr id="89092" name="Rectangle 4"/>
          <p:cNvSpPr>
            <a:spLocks noGrp="1" noChangeArrowheads="1"/>
          </p:cNvSpPr>
          <p:nvPr>
            <p:ph type="ftr" sz="quarter" idx="2"/>
          </p:nvPr>
        </p:nvSpPr>
        <p:spPr bwMode="auto">
          <a:xfrm>
            <a:off x="1" y="8817612"/>
            <a:ext cx="3027466" cy="464503"/>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89093" name="Rectangle 5"/>
          <p:cNvSpPr>
            <a:spLocks noGrp="1" noChangeArrowheads="1"/>
          </p:cNvSpPr>
          <p:nvPr>
            <p:ph type="sldNum" sz="quarter" idx="3"/>
          </p:nvPr>
        </p:nvSpPr>
        <p:spPr bwMode="auto">
          <a:xfrm>
            <a:off x="3955953" y="8817612"/>
            <a:ext cx="3027466" cy="464503"/>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a:defRPr sz="1200"/>
            </a:lvl1pPr>
          </a:lstStyle>
          <a:p>
            <a:fld id="{27652D86-5B1C-464F-83A4-EE735A62AF73}" type="slidenum">
              <a:rPr lang="en-US"/>
              <a:pPr/>
              <a:t>‹#›</a:t>
            </a:fld>
            <a:endParaRPr lang="en-US"/>
          </a:p>
        </p:txBody>
      </p:sp>
    </p:spTree>
    <p:extLst>
      <p:ext uri="{BB962C8B-B14F-4D97-AF65-F5344CB8AC3E}">
        <p14:creationId xmlns:p14="http://schemas.microsoft.com/office/powerpoint/2010/main" val="680737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3027466" cy="464503"/>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8195" name="Rectangle 3"/>
          <p:cNvSpPr>
            <a:spLocks noGrp="1" noChangeArrowheads="1"/>
          </p:cNvSpPr>
          <p:nvPr>
            <p:ph type="dt" idx="1"/>
          </p:nvPr>
        </p:nvSpPr>
        <p:spPr bwMode="auto">
          <a:xfrm>
            <a:off x="3955953" y="0"/>
            <a:ext cx="3027466" cy="464503"/>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lvl1pPr algn="r">
              <a:defRPr sz="1200">
                <a:latin typeface="Arial" pitchFamily="-112"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7" name="Rectangle 5"/>
          <p:cNvSpPr>
            <a:spLocks noGrp="1" noChangeArrowheads="1"/>
          </p:cNvSpPr>
          <p:nvPr>
            <p:ph type="body" sz="quarter" idx="3"/>
          </p:nvPr>
        </p:nvSpPr>
        <p:spPr bwMode="auto">
          <a:xfrm>
            <a:off x="699133" y="4410392"/>
            <a:ext cx="5586735" cy="4177348"/>
          </a:xfrm>
          <a:prstGeom prst="rect">
            <a:avLst/>
          </a:prstGeom>
          <a:noFill/>
          <a:ln w="9525">
            <a:noFill/>
            <a:miter lim="800000"/>
            <a:headEnd/>
            <a:tailEnd/>
          </a:ln>
          <a:effectLst/>
        </p:spPr>
        <p:txBody>
          <a:bodyPr vert="horz" wrap="square" lIns="91221" tIns="45610" rIns="91221" bIns="456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1" y="8817612"/>
            <a:ext cx="3027466" cy="464503"/>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8199" name="Rectangle 7"/>
          <p:cNvSpPr>
            <a:spLocks noGrp="1" noChangeArrowheads="1"/>
          </p:cNvSpPr>
          <p:nvPr>
            <p:ph type="sldNum" sz="quarter" idx="5"/>
          </p:nvPr>
        </p:nvSpPr>
        <p:spPr bwMode="auto">
          <a:xfrm>
            <a:off x="3955953" y="8817612"/>
            <a:ext cx="3027466" cy="464503"/>
          </a:xfrm>
          <a:prstGeom prst="rect">
            <a:avLst/>
          </a:prstGeom>
          <a:noFill/>
          <a:ln w="9525">
            <a:noFill/>
            <a:miter lim="800000"/>
            <a:headEnd/>
            <a:tailEnd/>
          </a:ln>
          <a:effectLst/>
        </p:spPr>
        <p:txBody>
          <a:bodyPr vert="horz" wrap="square" lIns="91221" tIns="45610" rIns="91221" bIns="45610" numCol="1" anchor="b" anchorCtr="0" compatLnSpc="1">
            <a:prstTxWarp prst="textNoShape">
              <a:avLst/>
            </a:prstTxWarp>
          </a:bodyPr>
          <a:lstStyle>
            <a:lvl1pPr algn="r">
              <a:defRPr sz="1200"/>
            </a:lvl1pPr>
          </a:lstStyle>
          <a:p>
            <a:fld id="{40F7099A-93B6-7D4D-A2FC-AADEAFE073EC}" type="slidenum">
              <a:rPr lang="en-US"/>
              <a:pPr/>
              <a:t>‹#›</a:t>
            </a:fld>
            <a:endParaRPr lang="en-US"/>
          </a:p>
        </p:txBody>
      </p:sp>
    </p:spTree>
    <p:extLst>
      <p:ext uri="{BB962C8B-B14F-4D97-AF65-F5344CB8AC3E}">
        <p14:creationId xmlns:p14="http://schemas.microsoft.com/office/powerpoint/2010/main" val="3612047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ヒラギノ角ゴ Pro W3"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F7099A-93B6-7D4D-A2FC-AADEAFE073EC}" type="slidenum">
              <a:rPr lang="en-US" smtClean="0"/>
              <a:pPr/>
              <a:t>8</a:t>
            </a:fld>
            <a:endParaRPr lang="en-US"/>
          </a:p>
        </p:txBody>
      </p:sp>
    </p:spTree>
    <p:extLst>
      <p:ext uri="{BB962C8B-B14F-4D97-AF65-F5344CB8AC3E}">
        <p14:creationId xmlns:p14="http://schemas.microsoft.com/office/powerpoint/2010/main" val="280924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29B07C77-438E-459F-8490-4A33C839F21B}" type="slidenum">
              <a:rPr lang="en-US" altLang="en-US"/>
              <a:pPr/>
              <a:t>11</a:t>
            </a:fld>
            <a:endParaRPr lang="en-US" altLang="en-US"/>
          </a:p>
        </p:txBody>
      </p:sp>
    </p:spTree>
    <p:extLst>
      <p:ext uri="{BB962C8B-B14F-4D97-AF65-F5344CB8AC3E}">
        <p14:creationId xmlns:p14="http://schemas.microsoft.com/office/powerpoint/2010/main" val="139436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F7099A-93B6-7D4D-A2FC-AADEAFE073EC}" type="slidenum">
              <a:rPr lang="en-US" smtClean="0"/>
              <a:pPr/>
              <a:t>15</a:t>
            </a:fld>
            <a:endParaRPr lang="en-US"/>
          </a:p>
        </p:txBody>
      </p:sp>
    </p:spTree>
    <p:extLst>
      <p:ext uri="{BB962C8B-B14F-4D97-AF65-F5344CB8AC3E}">
        <p14:creationId xmlns:p14="http://schemas.microsoft.com/office/powerpoint/2010/main" val="3992132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GSFC and partners proprietary information, do not distribute or copy</a:t>
            </a:r>
          </a:p>
        </p:txBody>
      </p:sp>
      <p:sp>
        <p:nvSpPr>
          <p:cNvPr id="6" name="Rectangle 6"/>
          <p:cNvSpPr>
            <a:spLocks noGrp="1" noChangeArrowheads="1"/>
          </p:cNvSpPr>
          <p:nvPr>
            <p:ph type="sldNum" sz="quarter" idx="12"/>
          </p:nvPr>
        </p:nvSpPr>
        <p:spPr>
          <a:ln/>
        </p:spPr>
        <p:txBody>
          <a:bodyPr/>
          <a:lstStyle>
            <a:lvl1pPr>
              <a:defRPr/>
            </a:lvl1pPr>
          </a:lstStyle>
          <a:p>
            <a:fld id="{813190A5-7210-BA41-A584-5BB7D9899DC9}" type="slidenum">
              <a:rPr lang="en-US"/>
              <a:pPr/>
              <a:t>‹#›</a:t>
            </a:fld>
            <a:endParaRPr lang="en-US"/>
          </a:p>
        </p:txBody>
      </p:sp>
    </p:spTree>
    <p:extLst>
      <p:ext uri="{BB962C8B-B14F-4D97-AF65-F5344CB8AC3E}">
        <p14:creationId xmlns:p14="http://schemas.microsoft.com/office/powerpoint/2010/main" val="386034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GSFC and partners proprietary information, do not distribute or copy</a:t>
            </a:r>
          </a:p>
        </p:txBody>
      </p:sp>
      <p:sp>
        <p:nvSpPr>
          <p:cNvPr id="6" name="Rectangle 6"/>
          <p:cNvSpPr>
            <a:spLocks noGrp="1" noChangeArrowheads="1"/>
          </p:cNvSpPr>
          <p:nvPr>
            <p:ph type="sldNum" sz="quarter" idx="12"/>
          </p:nvPr>
        </p:nvSpPr>
        <p:spPr>
          <a:ln/>
        </p:spPr>
        <p:txBody>
          <a:bodyPr/>
          <a:lstStyle>
            <a:lvl1pPr>
              <a:defRPr/>
            </a:lvl1pPr>
          </a:lstStyle>
          <a:p>
            <a:fld id="{486F228F-E57D-3F4D-9944-33DAFBED3459}" type="slidenum">
              <a:rPr lang="en-US"/>
              <a:pPr/>
              <a:t>‹#›</a:t>
            </a:fld>
            <a:endParaRPr lang="en-US"/>
          </a:p>
        </p:txBody>
      </p:sp>
    </p:spTree>
    <p:extLst>
      <p:ext uri="{BB962C8B-B14F-4D97-AF65-F5344CB8AC3E}">
        <p14:creationId xmlns:p14="http://schemas.microsoft.com/office/powerpoint/2010/main" val="392723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0"/>
            <a:ext cx="20574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GSFC and partners proprietary information, do not distribute or copy</a:t>
            </a:r>
          </a:p>
        </p:txBody>
      </p:sp>
      <p:sp>
        <p:nvSpPr>
          <p:cNvPr id="6" name="Rectangle 6"/>
          <p:cNvSpPr>
            <a:spLocks noGrp="1" noChangeArrowheads="1"/>
          </p:cNvSpPr>
          <p:nvPr>
            <p:ph type="sldNum" sz="quarter" idx="12"/>
          </p:nvPr>
        </p:nvSpPr>
        <p:spPr>
          <a:ln/>
        </p:spPr>
        <p:txBody>
          <a:bodyPr/>
          <a:lstStyle>
            <a:lvl1pPr>
              <a:defRPr/>
            </a:lvl1pPr>
          </a:lstStyle>
          <a:p>
            <a:fld id="{AAC5BDB5-4106-E446-AEB3-BA42633E670A}" type="slidenum">
              <a:rPr lang="en-US"/>
              <a:pPr/>
              <a:t>‹#›</a:t>
            </a:fld>
            <a:endParaRPr lang="en-US"/>
          </a:p>
        </p:txBody>
      </p:sp>
    </p:spTree>
    <p:extLst>
      <p:ext uri="{BB962C8B-B14F-4D97-AF65-F5344CB8AC3E}">
        <p14:creationId xmlns:p14="http://schemas.microsoft.com/office/powerpoint/2010/main" val="210434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Subhead/Text">
    <p:spTree>
      <p:nvGrpSpPr>
        <p:cNvPr id="1" name=""/>
        <p:cNvGrpSpPr/>
        <p:nvPr/>
      </p:nvGrpSpPr>
      <p:grpSpPr>
        <a:xfrm>
          <a:off x="0" y="0"/>
          <a:ext cx="0" cy="0"/>
          <a:chOff x="0" y="0"/>
          <a:chExt cx="0" cy="0"/>
        </a:xfrm>
      </p:grpSpPr>
      <p:sp>
        <p:nvSpPr>
          <p:cNvPr id="15" name="Text Placeholder 13"/>
          <p:cNvSpPr>
            <a:spLocks noGrp="1"/>
          </p:cNvSpPr>
          <p:nvPr>
            <p:ph type="body" sz="quarter" idx="16" hasCustomPrompt="1"/>
          </p:nvPr>
        </p:nvSpPr>
        <p:spPr>
          <a:xfrm>
            <a:off x="474135" y="917222"/>
            <a:ext cx="8231188"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Click to Edit Subhead</a:t>
            </a:r>
            <a:endParaRPr lang="en-US" dirty="0"/>
          </a:p>
        </p:txBody>
      </p:sp>
      <p:sp>
        <p:nvSpPr>
          <p:cNvPr id="16" name="Title 1"/>
          <p:cNvSpPr>
            <a:spLocks noGrp="1"/>
          </p:cNvSpPr>
          <p:nvPr>
            <p:ph type="ctrTitle" hasCustomPrompt="1"/>
          </p:nvPr>
        </p:nvSpPr>
        <p:spPr>
          <a:xfrm>
            <a:off x="454026" y="454025"/>
            <a:ext cx="8232774"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smtClean="0"/>
              <a:t>Click to Edit Header</a:t>
            </a:r>
            <a:endParaRPr lang="en-US" dirty="0"/>
          </a:p>
        </p:txBody>
      </p:sp>
      <p:sp>
        <p:nvSpPr>
          <p:cNvPr id="3" name="Text Placeholder 2"/>
          <p:cNvSpPr>
            <a:spLocks noGrp="1"/>
          </p:cNvSpPr>
          <p:nvPr>
            <p:ph type="body" sz="quarter" idx="17" hasCustomPrompt="1"/>
          </p:nvPr>
        </p:nvSpPr>
        <p:spPr>
          <a:xfrm>
            <a:off x="457200" y="1412875"/>
            <a:ext cx="8248650" cy="4879975"/>
          </a:xfrm>
          <a:prstGeom prst="rect">
            <a:avLst/>
          </a:prstGeom>
        </p:spPr>
        <p:txBody>
          <a:bodyPr vert="horz"/>
          <a:lstStyle>
            <a:lvl1pPr>
              <a:defRPr/>
            </a:lvl1pPr>
          </a:lstStyle>
          <a:p>
            <a:pPr lvl="0"/>
            <a:r>
              <a:rPr lang="en-US" dirty="0" smtClean="0"/>
              <a:t>Click to add text</a:t>
            </a:r>
            <a:endParaRPr lang="en-US" dirty="0"/>
          </a:p>
        </p:txBody>
      </p:sp>
      <p:sp>
        <p:nvSpPr>
          <p:cNvPr id="17" name="Title 5"/>
          <p:cNvSpPr txBox="1">
            <a:spLocks/>
          </p:cNvSpPr>
          <p:nvPr userDrawn="1"/>
        </p:nvSpPr>
        <p:spPr>
          <a:xfrm>
            <a:off x="7747001" y="6504210"/>
            <a:ext cx="1231511" cy="311727"/>
          </a:xfrm>
          <a:prstGeom prst="rect">
            <a:avLst/>
          </a:prstGeom>
        </p:spPr>
        <p:txBody>
          <a:bodyPr anchor="t">
            <a:noAutofit/>
          </a:bodyPr>
          <a:lstStyle>
            <a:lvl1pPr algn="l" defTabSz="457200" rtl="0" eaLnBrk="1" latinLnBrk="0" hangingPunct="1">
              <a:spcBef>
                <a:spcPct val="0"/>
              </a:spcBef>
              <a:buNone/>
              <a:defRPr sz="2800" b="1" i="0" kern="1200" cap="none">
                <a:solidFill>
                  <a:srgbClr val="000000"/>
                </a:solidFill>
                <a:latin typeface="Arial"/>
                <a:ea typeface="+mj-ea"/>
                <a:cs typeface="Arial"/>
              </a:defRPr>
            </a:lvl1pPr>
          </a:lstStyle>
          <a:p>
            <a:pPr algn="r"/>
            <a:r>
              <a:rPr lang="en-US" sz="1000" b="1" kern="500" spc="200" dirty="0" smtClean="0">
                <a:solidFill>
                  <a:schemeClr val="accent3"/>
                </a:solidFill>
              </a:rPr>
              <a:t>jpl.nasa.gov</a:t>
            </a:r>
            <a:endParaRPr lang="en-US" sz="1000" b="1" kern="500" spc="200" dirty="0">
              <a:solidFill>
                <a:schemeClr val="accent3"/>
              </a:solidFill>
            </a:endParaRPr>
          </a:p>
        </p:txBody>
      </p:sp>
      <p:sp>
        <p:nvSpPr>
          <p:cNvPr id="14" name="Date Placeholder 13"/>
          <p:cNvSpPr>
            <a:spLocks noGrp="1"/>
          </p:cNvSpPr>
          <p:nvPr>
            <p:ph type="dt" sz="half" idx="18"/>
          </p:nvPr>
        </p:nvSpPr>
        <p:spPr/>
        <p:txBody>
          <a:bodyPr/>
          <a:lstStyle/>
          <a:p>
            <a:endParaRPr lang="en-US" dirty="0"/>
          </a:p>
        </p:txBody>
      </p:sp>
      <p:sp>
        <p:nvSpPr>
          <p:cNvPr id="18" name="Footer Placeholder 17"/>
          <p:cNvSpPr>
            <a:spLocks noGrp="1"/>
          </p:cNvSpPr>
          <p:nvPr>
            <p:ph type="ftr" sz="quarter" idx="19"/>
          </p:nvPr>
        </p:nvSpPr>
        <p:spPr/>
        <p:txBody>
          <a:bodyPr/>
          <a:lstStyle/>
          <a:p>
            <a:endParaRPr lang="en-US" dirty="0"/>
          </a:p>
        </p:txBody>
      </p:sp>
      <p:sp>
        <p:nvSpPr>
          <p:cNvPr id="19" name="Slide Number Placeholder 18"/>
          <p:cNvSpPr>
            <a:spLocks noGrp="1"/>
          </p:cNvSpPr>
          <p:nvPr>
            <p:ph type="sldNum" sz="quarter" idx="20"/>
          </p:nvPr>
        </p:nvSpPr>
        <p:spPr/>
        <p:txBody>
          <a:bodyPr/>
          <a:lstStyle/>
          <a:p>
            <a:fld id="{F1E51A9F-9D40-144B-9666-6B30B75E8C1B}" type="slidenum">
              <a:rPr lang="en-US" smtClean="0"/>
              <a:pPr/>
              <a:t>‹#›</a:t>
            </a:fld>
            <a:endParaRPr lang="en-US" dirty="0"/>
          </a:p>
        </p:txBody>
      </p:sp>
    </p:spTree>
    <p:extLst>
      <p:ext uri="{BB962C8B-B14F-4D97-AF65-F5344CB8AC3E}">
        <p14:creationId xmlns:p14="http://schemas.microsoft.com/office/powerpoint/2010/main" val="61444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GSFC and partners proprietary information, do not distribute or copy</a:t>
            </a:r>
          </a:p>
        </p:txBody>
      </p:sp>
      <p:sp>
        <p:nvSpPr>
          <p:cNvPr id="6" name="Rectangle 6"/>
          <p:cNvSpPr>
            <a:spLocks noGrp="1" noChangeArrowheads="1"/>
          </p:cNvSpPr>
          <p:nvPr>
            <p:ph type="sldNum" sz="quarter" idx="12"/>
          </p:nvPr>
        </p:nvSpPr>
        <p:spPr>
          <a:ln/>
        </p:spPr>
        <p:txBody>
          <a:bodyPr/>
          <a:lstStyle>
            <a:lvl1pPr>
              <a:defRPr/>
            </a:lvl1pPr>
          </a:lstStyle>
          <a:p>
            <a:fld id="{2E6F0A53-9126-914B-87D1-E5B57055DF7E}" type="slidenum">
              <a:rPr lang="en-US"/>
              <a:pPr/>
              <a:t>‹#›</a:t>
            </a:fld>
            <a:endParaRPr lang="en-US"/>
          </a:p>
        </p:txBody>
      </p:sp>
    </p:spTree>
    <p:extLst>
      <p:ext uri="{BB962C8B-B14F-4D97-AF65-F5344CB8AC3E}">
        <p14:creationId xmlns:p14="http://schemas.microsoft.com/office/powerpoint/2010/main" val="329776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GSFC and partners proprietary information, do not distribute or copy</a:t>
            </a:r>
          </a:p>
        </p:txBody>
      </p:sp>
      <p:sp>
        <p:nvSpPr>
          <p:cNvPr id="6" name="Rectangle 6"/>
          <p:cNvSpPr>
            <a:spLocks noGrp="1" noChangeArrowheads="1"/>
          </p:cNvSpPr>
          <p:nvPr>
            <p:ph type="sldNum" sz="quarter" idx="12"/>
          </p:nvPr>
        </p:nvSpPr>
        <p:spPr>
          <a:ln/>
        </p:spPr>
        <p:txBody>
          <a:bodyPr/>
          <a:lstStyle>
            <a:lvl1pPr>
              <a:defRPr/>
            </a:lvl1pPr>
          </a:lstStyle>
          <a:p>
            <a:fld id="{4F8B6FCC-FF86-694D-A256-BAFCED037B20}" type="slidenum">
              <a:rPr lang="en-US"/>
              <a:pPr/>
              <a:t>‹#›</a:t>
            </a:fld>
            <a:endParaRPr lang="en-US"/>
          </a:p>
        </p:txBody>
      </p:sp>
    </p:spTree>
    <p:extLst>
      <p:ext uri="{BB962C8B-B14F-4D97-AF65-F5344CB8AC3E}">
        <p14:creationId xmlns:p14="http://schemas.microsoft.com/office/powerpoint/2010/main" val="331076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GSFC and partners proprietary information, do not distribute or copy</a:t>
            </a:r>
          </a:p>
        </p:txBody>
      </p:sp>
      <p:sp>
        <p:nvSpPr>
          <p:cNvPr id="7" name="Rectangle 6"/>
          <p:cNvSpPr>
            <a:spLocks noGrp="1" noChangeArrowheads="1"/>
          </p:cNvSpPr>
          <p:nvPr>
            <p:ph type="sldNum" sz="quarter" idx="12"/>
          </p:nvPr>
        </p:nvSpPr>
        <p:spPr>
          <a:ln/>
        </p:spPr>
        <p:txBody>
          <a:bodyPr/>
          <a:lstStyle>
            <a:lvl1pPr>
              <a:defRPr/>
            </a:lvl1pPr>
          </a:lstStyle>
          <a:p>
            <a:fld id="{781C0AFF-5A13-D545-A383-64510BEA9E7B}" type="slidenum">
              <a:rPr lang="en-US"/>
              <a:pPr/>
              <a:t>‹#›</a:t>
            </a:fld>
            <a:endParaRPr lang="en-US"/>
          </a:p>
        </p:txBody>
      </p:sp>
    </p:spTree>
    <p:extLst>
      <p:ext uri="{BB962C8B-B14F-4D97-AF65-F5344CB8AC3E}">
        <p14:creationId xmlns:p14="http://schemas.microsoft.com/office/powerpoint/2010/main" val="54834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GSFC and partners proprietary information, do not distribute or copy</a:t>
            </a:r>
          </a:p>
        </p:txBody>
      </p:sp>
      <p:sp>
        <p:nvSpPr>
          <p:cNvPr id="9" name="Rectangle 6"/>
          <p:cNvSpPr>
            <a:spLocks noGrp="1" noChangeArrowheads="1"/>
          </p:cNvSpPr>
          <p:nvPr>
            <p:ph type="sldNum" sz="quarter" idx="12"/>
          </p:nvPr>
        </p:nvSpPr>
        <p:spPr>
          <a:ln/>
        </p:spPr>
        <p:txBody>
          <a:bodyPr/>
          <a:lstStyle>
            <a:lvl1pPr>
              <a:defRPr/>
            </a:lvl1pPr>
          </a:lstStyle>
          <a:p>
            <a:fld id="{EDDC5050-AF08-F544-AC43-5BE9E50AE112}" type="slidenum">
              <a:rPr lang="en-US"/>
              <a:pPr/>
              <a:t>‹#›</a:t>
            </a:fld>
            <a:endParaRPr lang="en-US"/>
          </a:p>
        </p:txBody>
      </p:sp>
    </p:spTree>
    <p:extLst>
      <p:ext uri="{BB962C8B-B14F-4D97-AF65-F5344CB8AC3E}">
        <p14:creationId xmlns:p14="http://schemas.microsoft.com/office/powerpoint/2010/main" val="2714599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GSFC and partners proprietary information, do not distribute or copy</a:t>
            </a:r>
          </a:p>
        </p:txBody>
      </p:sp>
      <p:sp>
        <p:nvSpPr>
          <p:cNvPr id="5" name="Rectangle 6"/>
          <p:cNvSpPr>
            <a:spLocks noGrp="1" noChangeArrowheads="1"/>
          </p:cNvSpPr>
          <p:nvPr>
            <p:ph type="sldNum" sz="quarter" idx="12"/>
          </p:nvPr>
        </p:nvSpPr>
        <p:spPr>
          <a:ln/>
        </p:spPr>
        <p:txBody>
          <a:bodyPr/>
          <a:lstStyle>
            <a:lvl1pPr>
              <a:defRPr/>
            </a:lvl1pPr>
          </a:lstStyle>
          <a:p>
            <a:fld id="{DD0023C1-99C5-9A4F-B008-FD6066C6706F}" type="slidenum">
              <a:rPr lang="en-US"/>
              <a:pPr/>
              <a:t>‹#›</a:t>
            </a:fld>
            <a:endParaRPr lang="en-US"/>
          </a:p>
        </p:txBody>
      </p:sp>
    </p:spTree>
    <p:extLst>
      <p:ext uri="{BB962C8B-B14F-4D97-AF65-F5344CB8AC3E}">
        <p14:creationId xmlns:p14="http://schemas.microsoft.com/office/powerpoint/2010/main" val="1394134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GSFC and partners proprietary information, do not distribute or copy</a:t>
            </a:r>
          </a:p>
        </p:txBody>
      </p:sp>
      <p:sp>
        <p:nvSpPr>
          <p:cNvPr id="4" name="Rectangle 6"/>
          <p:cNvSpPr>
            <a:spLocks noGrp="1" noChangeArrowheads="1"/>
          </p:cNvSpPr>
          <p:nvPr>
            <p:ph type="sldNum" sz="quarter" idx="12"/>
          </p:nvPr>
        </p:nvSpPr>
        <p:spPr>
          <a:ln/>
        </p:spPr>
        <p:txBody>
          <a:bodyPr/>
          <a:lstStyle>
            <a:lvl1pPr>
              <a:defRPr/>
            </a:lvl1pPr>
          </a:lstStyle>
          <a:p>
            <a:fld id="{5C86E2A4-9B9D-D940-BC71-AA097545299D}" type="slidenum">
              <a:rPr lang="en-US"/>
              <a:pPr/>
              <a:t>‹#›</a:t>
            </a:fld>
            <a:endParaRPr lang="en-US"/>
          </a:p>
        </p:txBody>
      </p:sp>
    </p:spTree>
    <p:extLst>
      <p:ext uri="{BB962C8B-B14F-4D97-AF65-F5344CB8AC3E}">
        <p14:creationId xmlns:p14="http://schemas.microsoft.com/office/powerpoint/2010/main" val="4077906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GSFC and partners proprietary information, do not distribute or copy</a:t>
            </a:r>
          </a:p>
        </p:txBody>
      </p:sp>
      <p:sp>
        <p:nvSpPr>
          <p:cNvPr id="7" name="Rectangle 6"/>
          <p:cNvSpPr>
            <a:spLocks noGrp="1" noChangeArrowheads="1"/>
          </p:cNvSpPr>
          <p:nvPr>
            <p:ph type="sldNum" sz="quarter" idx="12"/>
          </p:nvPr>
        </p:nvSpPr>
        <p:spPr>
          <a:ln/>
        </p:spPr>
        <p:txBody>
          <a:bodyPr/>
          <a:lstStyle>
            <a:lvl1pPr>
              <a:defRPr/>
            </a:lvl1pPr>
          </a:lstStyle>
          <a:p>
            <a:fld id="{A5991484-7BEF-BA46-AF27-9485A1B16057}" type="slidenum">
              <a:rPr lang="en-US"/>
              <a:pPr/>
              <a:t>‹#›</a:t>
            </a:fld>
            <a:endParaRPr lang="en-US"/>
          </a:p>
        </p:txBody>
      </p:sp>
    </p:spTree>
    <p:extLst>
      <p:ext uri="{BB962C8B-B14F-4D97-AF65-F5344CB8AC3E}">
        <p14:creationId xmlns:p14="http://schemas.microsoft.com/office/powerpoint/2010/main" val="1579690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GSFC and partners proprietary information, do not distribute or copy</a:t>
            </a:r>
          </a:p>
        </p:txBody>
      </p:sp>
      <p:sp>
        <p:nvSpPr>
          <p:cNvPr id="7" name="Rectangle 6"/>
          <p:cNvSpPr>
            <a:spLocks noGrp="1" noChangeArrowheads="1"/>
          </p:cNvSpPr>
          <p:nvPr>
            <p:ph type="sldNum" sz="quarter" idx="12"/>
          </p:nvPr>
        </p:nvSpPr>
        <p:spPr>
          <a:ln/>
        </p:spPr>
        <p:txBody>
          <a:bodyPr/>
          <a:lstStyle>
            <a:lvl1pPr>
              <a:defRPr/>
            </a:lvl1pPr>
          </a:lstStyle>
          <a:p>
            <a:fld id="{6BE3FE26-CE40-BB49-8EF1-399F1F2C1063}" type="slidenum">
              <a:rPr lang="en-US"/>
              <a:pPr/>
              <a:t>‹#›</a:t>
            </a:fld>
            <a:endParaRPr lang="en-US"/>
          </a:p>
        </p:txBody>
      </p:sp>
    </p:spTree>
    <p:extLst>
      <p:ext uri="{BB962C8B-B14F-4D97-AF65-F5344CB8AC3E}">
        <p14:creationId xmlns:p14="http://schemas.microsoft.com/office/powerpoint/2010/main" val="410157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219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2895600" y="6245225"/>
            <a:ext cx="3429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2" charset="0"/>
                <a:ea typeface="+mn-ea"/>
                <a:cs typeface="+mn-cs"/>
              </a:defRPr>
            </a:lvl1pPr>
          </a:lstStyle>
          <a:p>
            <a:pPr>
              <a:defRPr/>
            </a:pPr>
            <a:r>
              <a:rPr lang="en-US"/>
              <a:t>GSFC and partners proprietary information, do not distribute or copy</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DDB0A0F-3AE6-2641-9B78-BCED7389219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3200">
          <a:solidFill>
            <a:schemeClr val="tx2"/>
          </a:solidFill>
          <a:latin typeface="+mj-lt"/>
          <a:ea typeface="ヒラギノ角ゴ Pro W3" pitchFamily="-107" charset="-128"/>
          <a:cs typeface="ヒラギノ角ゴ Pro W3" pitchFamily="-107" charset="-128"/>
        </a:defRPr>
      </a:lvl1pPr>
      <a:lvl2pPr algn="ctr" rtl="0" eaLnBrk="0" fontAlgn="base" hangingPunct="0">
        <a:spcBef>
          <a:spcPct val="0"/>
        </a:spcBef>
        <a:spcAft>
          <a:spcPct val="0"/>
        </a:spcAft>
        <a:defRPr sz="3200">
          <a:solidFill>
            <a:schemeClr val="tx2"/>
          </a:solidFill>
          <a:latin typeface="Arial" pitchFamily="-112" charset="0"/>
          <a:ea typeface="ヒラギノ角ゴ Pro W3" pitchFamily="-107" charset="-128"/>
          <a:cs typeface="ヒラギノ角ゴ Pro W3" pitchFamily="-107" charset="-128"/>
        </a:defRPr>
      </a:lvl2pPr>
      <a:lvl3pPr algn="ctr" rtl="0" eaLnBrk="0" fontAlgn="base" hangingPunct="0">
        <a:spcBef>
          <a:spcPct val="0"/>
        </a:spcBef>
        <a:spcAft>
          <a:spcPct val="0"/>
        </a:spcAft>
        <a:defRPr sz="3200">
          <a:solidFill>
            <a:schemeClr val="tx2"/>
          </a:solidFill>
          <a:latin typeface="Arial" pitchFamily="-112" charset="0"/>
          <a:ea typeface="ヒラギノ角ゴ Pro W3" pitchFamily="-107" charset="-128"/>
          <a:cs typeface="ヒラギノ角ゴ Pro W3" pitchFamily="-107" charset="-128"/>
        </a:defRPr>
      </a:lvl3pPr>
      <a:lvl4pPr algn="ctr" rtl="0" eaLnBrk="0" fontAlgn="base" hangingPunct="0">
        <a:spcBef>
          <a:spcPct val="0"/>
        </a:spcBef>
        <a:spcAft>
          <a:spcPct val="0"/>
        </a:spcAft>
        <a:defRPr sz="3200">
          <a:solidFill>
            <a:schemeClr val="tx2"/>
          </a:solidFill>
          <a:latin typeface="Arial" pitchFamily="-112" charset="0"/>
          <a:ea typeface="ヒラギノ角ゴ Pro W3" pitchFamily="-107" charset="-128"/>
          <a:cs typeface="ヒラギノ角ゴ Pro W3" pitchFamily="-107" charset="-128"/>
        </a:defRPr>
      </a:lvl4pPr>
      <a:lvl5pPr algn="ctr" rtl="0" eaLnBrk="0" fontAlgn="base" hangingPunct="0">
        <a:spcBef>
          <a:spcPct val="0"/>
        </a:spcBef>
        <a:spcAft>
          <a:spcPct val="0"/>
        </a:spcAft>
        <a:defRPr sz="3200">
          <a:solidFill>
            <a:schemeClr val="tx2"/>
          </a:solidFill>
          <a:latin typeface="Arial" pitchFamily="-112" charset="0"/>
          <a:ea typeface="ヒラギノ角ゴ Pro W3" pitchFamily="-107" charset="-128"/>
          <a:cs typeface="ヒラギノ角ゴ Pro W3" pitchFamily="-107" charset="-128"/>
        </a:defRPr>
      </a:lvl5pPr>
      <a:lvl6pPr marL="457200" algn="ctr" rtl="0" fontAlgn="base">
        <a:spcBef>
          <a:spcPct val="0"/>
        </a:spcBef>
        <a:spcAft>
          <a:spcPct val="0"/>
        </a:spcAft>
        <a:defRPr sz="3200">
          <a:solidFill>
            <a:schemeClr val="tx2"/>
          </a:solidFill>
          <a:latin typeface="Arial" pitchFamily="-112" charset="0"/>
        </a:defRPr>
      </a:lvl6pPr>
      <a:lvl7pPr marL="914400" algn="ctr" rtl="0" fontAlgn="base">
        <a:spcBef>
          <a:spcPct val="0"/>
        </a:spcBef>
        <a:spcAft>
          <a:spcPct val="0"/>
        </a:spcAft>
        <a:defRPr sz="3200">
          <a:solidFill>
            <a:schemeClr val="tx2"/>
          </a:solidFill>
          <a:latin typeface="Arial" pitchFamily="-112" charset="0"/>
        </a:defRPr>
      </a:lvl7pPr>
      <a:lvl8pPr marL="1371600" algn="ctr" rtl="0" fontAlgn="base">
        <a:spcBef>
          <a:spcPct val="0"/>
        </a:spcBef>
        <a:spcAft>
          <a:spcPct val="0"/>
        </a:spcAft>
        <a:defRPr sz="3200">
          <a:solidFill>
            <a:schemeClr val="tx2"/>
          </a:solidFill>
          <a:latin typeface="Arial" pitchFamily="-112" charset="0"/>
        </a:defRPr>
      </a:lvl8pPr>
      <a:lvl9pPr marL="1828800" algn="ctr" rtl="0" fontAlgn="base">
        <a:spcBef>
          <a:spcPct val="0"/>
        </a:spcBef>
        <a:spcAft>
          <a:spcPct val="0"/>
        </a:spcAft>
        <a:defRPr sz="32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ヒラギノ角ゴ Pro W3" pitchFamily="-107" charset="-128"/>
          <a:cs typeface="ヒラギノ角ゴ Pro W3" pitchFamily="-107" charset="-128"/>
        </a:defRPr>
      </a:lvl1pPr>
      <a:lvl2pPr marL="742950" indent="-285750" algn="l" rtl="0" eaLnBrk="0" fontAlgn="base" hangingPunct="0">
        <a:spcBef>
          <a:spcPct val="20000"/>
        </a:spcBef>
        <a:spcAft>
          <a:spcPct val="0"/>
        </a:spcAft>
        <a:buChar char="–"/>
        <a:defRPr sz="2400">
          <a:solidFill>
            <a:schemeClr val="tx1"/>
          </a:solidFill>
          <a:latin typeface="+mn-lt"/>
          <a:ea typeface="ヒラギノ角ゴ Pro W3"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12" charset="-128"/>
        </a:defRPr>
      </a:lvl3pPr>
      <a:lvl4pPr marL="1600200" indent="-228600" algn="l" rtl="0" eaLnBrk="0" fontAlgn="base" hangingPunct="0">
        <a:spcBef>
          <a:spcPct val="20000"/>
        </a:spcBef>
        <a:spcAft>
          <a:spcPct val="0"/>
        </a:spcAft>
        <a:buChar char="–"/>
        <a:defRPr sz="2400">
          <a:solidFill>
            <a:schemeClr val="tx1"/>
          </a:solidFill>
          <a:latin typeface="+mn-lt"/>
          <a:ea typeface="ヒラギノ角ゴ Pro W3" pitchFamily="-112" charset="-128"/>
        </a:defRPr>
      </a:lvl4pPr>
      <a:lvl5pPr marL="2057400" indent="-228600" algn="l" rtl="0" eaLnBrk="0" fontAlgn="base" hangingPunct="0">
        <a:spcBef>
          <a:spcPct val="20000"/>
        </a:spcBef>
        <a:spcAft>
          <a:spcPct val="0"/>
        </a:spcAft>
        <a:buChar char="»"/>
        <a:defRPr sz="2400">
          <a:solidFill>
            <a:schemeClr val="tx1"/>
          </a:solidFill>
          <a:latin typeface="+mn-lt"/>
          <a:ea typeface="ヒラギノ角ゴ Pro W3" pitchFamily="-112" charset="-128"/>
        </a:defRPr>
      </a:lvl5pPr>
      <a:lvl6pPr marL="2514600" indent="-228600" algn="l" rtl="0" fontAlgn="base">
        <a:spcBef>
          <a:spcPct val="20000"/>
        </a:spcBef>
        <a:spcAft>
          <a:spcPct val="0"/>
        </a:spcAft>
        <a:buChar char="»"/>
        <a:defRPr sz="2400">
          <a:solidFill>
            <a:schemeClr val="tx1"/>
          </a:solidFill>
          <a:latin typeface="+mn-lt"/>
          <a:ea typeface="ヒラギノ角ゴ Pro W3" pitchFamily="-112" charset="-128"/>
        </a:defRPr>
      </a:lvl6pPr>
      <a:lvl7pPr marL="2971800" indent="-228600" algn="l" rtl="0" fontAlgn="base">
        <a:spcBef>
          <a:spcPct val="20000"/>
        </a:spcBef>
        <a:spcAft>
          <a:spcPct val="0"/>
        </a:spcAft>
        <a:buChar char="»"/>
        <a:defRPr sz="2400">
          <a:solidFill>
            <a:schemeClr val="tx1"/>
          </a:solidFill>
          <a:latin typeface="+mn-lt"/>
          <a:ea typeface="ヒラギノ角ゴ Pro W3" pitchFamily="-112" charset="-128"/>
        </a:defRPr>
      </a:lvl7pPr>
      <a:lvl8pPr marL="3429000" indent="-228600" algn="l" rtl="0" fontAlgn="base">
        <a:spcBef>
          <a:spcPct val="20000"/>
        </a:spcBef>
        <a:spcAft>
          <a:spcPct val="0"/>
        </a:spcAft>
        <a:buChar char="»"/>
        <a:defRPr sz="2400">
          <a:solidFill>
            <a:schemeClr val="tx1"/>
          </a:solidFill>
          <a:latin typeface="+mn-lt"/>
          <a:ea typeface="ヒラギノ角ゴ Pro W3" pitchFamily="-112" charset="-128"/>
        </a:defRPr>
      </a:lvl8pPr>
      <a:lvl9pPr marL="3886200" indent="-228600" algn="l" rtl="0" fontAlgn="base">
        <a:spcBef>
          <a:spcPct val="20000"/>
        </a:spcBef>
        <a:spcAft>
          <a:spcPct val="0"/>
        </a:spcAft>
        <a:buChar char="»"/>
        <a:defRPr sz="2400">
          <a:solidFill>
            <a:schemeClr val="tx1"/>
          </a:solidFill>
          <a:latin typeface="+mn-lt"/>
          <a:ea typeface="ヒラギノ角ゴ Pro W3"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86E2A4-9B9D-D940-BC71-AA097545299D}" type="slidenum">
              <a:rPr lang="en-US" smtClean="0"/>
              <a:pPr/>
              <a:t>1</a:t>
            </a:fld>
            <a:endParaRPr lang="en-US"/>
          </a:p>
        </p:txBody>
      </p:sp>
      <p:sp>
        <p:nvSpPr>
          <p:cNvPr id="4" name="TextBox 3"/>
          <p:cNvSpPr txBox="1"/>
          <p:nvPr/>
        </p:nvSpPr>
        <p:spPr>
          <a:xfrm>
            <a:off x="533400" y="990600"/>
            <a:ext cx="7848600" cy="4832092"/>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Orbital Radiation Environment Model for Europa</a:t>
            </a:r>
          </a:p>
          <a:p>
            <a:pPr algn="ctr"/>
            <a:endParaRPr lang="en-US" sz="2800" dirty="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John F. Cooper</a:t>
            </a:r>
          </a:p>
          <a:p>
            <a:pPr algn="ctr"/>
            <a:r>
              <a:rPr lang="en-US" sz="2800" dirty="0" smtClean="0">
                <a:latin typeface="Times New Roman" panose="02020603050405020304" pitchFamily="18" charset="0"/>
                <a:cs typeface="Times New Roman" panose="02020603050405020304" pitchFamily="18" charset="0"/>
              </a:rPr>
              <a:t>NASA Goddard Space Flight Center</a:t>
            </a:r>
          </a:p>
          <a:p>
            <a:pPr algn="ctr"/>
            <a:r>
              <a:rPr lang="en-US" sz="2800" dirty="0" smtClean="0">
                <a:latin typeface="Times New Roman" panose="02020603050405020304" pitchFamily="18" charset="0"/>
                <a:cs typeface="Times New Roman" panose="02020603050405020304" pitchFamily="18" charset="0"/>
              </a:rPr>
              <a:t>Greenbelt, Maryland 20771</a:t>
            </a:r>
          </a:p>
          <a:p>
            <a:pPr algn="ctr"/>
            <a:endParaRPr lang="en-US" sz="2800" dirty="0" smtClean="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E-mail: John.F.Cooper@nasa.gov</a:t>
            </a:r>
          </a:p>
          <a:p>
            <a:pPr algn="ctr"/>
            <a:r>
              <a:rPr lang="en-US" sz="2800" dirty="0" smtClean="0">
                <a:latin typeface="Times New Roman" panose="02020603050405020304" pitchFamily="18" charset="0"/>
                <a:cs typeface="Times New Roman" panose="02020603050405020304" pitchFamily="18" charset="0"/>
              </a:rPr>
              <a:t>Phone: +1-301-219-4237 (cell)</a:t>
            </a:r>
          </a:p>
          <a:p>
            <a:pPr algn="ctr"/>
            <a:endParaRPr lang="en-US" sz="2800" dirty="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Europa Initiative </a:t>
            </a:r>
            <a:r>
              <a:rPr lang="en-US" sz="2800" dirty="0" smtClean="0">
                <a:latin typeface="Times New Roman" panose="02020603050405020304" pitchFamily="18" charset="0"/>
                <a:cs typeface="Times New Roman" panose="02020603050405020304" pitchFamily="18" charset="0"/>
              </a:rPr>
              <a:t>Workshop</a:t>
            </a:r>
          </a:p>
          <a:p>
            <a:pPr algn="ctr"/>
            <a:r>
              <a:rPr lang="en-US" sz="2800" dirty="0" smtClean="0">
                <a:latin typeface="Times New Roman" panose="02020603050405020304" pitchFamily="18" charset="0"/>
                <a:cs typeface="Times New Roman" panose="02020603050405020304" pitchFamily="18" charset="0"/>
              </a:rPr>
              <a:t>September 8</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2016</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012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457200" y="6368562"/>
            <a:ext cx="7620000" cy="400110"/>
          </a:xfrm>
          <a:prstGeom prst="rect">
            <a:avLst/>
          </a:prstGeom>
          <a:noFill/>
          <a:ln w="9525">
            <a:noFill/>
            <a:miter lim="800000"/>
            <a:headEnd/>
            <a:tailEnd/>
          </a:ln>
          <a:effectLst/>
        </p:spPr>
        <p:txBody>
          <a:bodyPr>
            <a:spAutoFit/>
          </a:bodyPr>
          <a:lstStyle/>
          <a:p>
            <a:pPr algn="ctr">
              <a:spcBef>
                <a:spcPct val="50000"/>
              </a:spcBef>
            </a:pPr>
            <a:r>
              <a:rPr lang="en-US" altLang="en-US" sz="2000" b="1" dirty="0" err="1">
                <a:latin typeface="Times New Roman" panose="02020603050405020304" pitchFamily="18" charset="0"/>
                <a:cs typeface="Times New Roman" panose="02020603050405020304" pitchFamily="18" charset="0"/>
              </a:rPr>
              <a:t>Paranicas</a:t>
            </a:r>
            <a:r>
              <a:rPr lang="en-US" altLang="en-US" sz="2000" b="1" dirty="0">
                <a:latin typeface="Times New Roman" panose="02020603050405020304" pitchFamily="18" charset="0"/>
                <a:cs typeface="Times New Roman" panose="02020603050405020304" pitchFamily="18" charset="0"/>
              </a:rPr>
              <a:t> et al., </a:t>
            </a:r>
            <a:r>
              <a:rPr lang="en-US" altLang="en-US" sz="2000" b="1" dirty="0" err="1">
                <a:latin typeface="Times New Roman" panose="02020603050405020304" pitchFamily="18" charset="0"/>
                <a:cs typeface="Times New Roman" panose="02020603050405020304" pitchFamily="18" charset="0"/>
              </a:rPr>
              <a:t>Geophys</a:t>
            </a:r>
            <a:r>
              <a:rPr lang="en-US" altLang="en-US" sz="2000" b="1" dirty="0">
                <a:latin typeface="Times New Roman" panose="02020603050405020304" pitchFamily="18" charset="0"/>
                <a:cs typeface="Times New Roman" panose="02020603050405020304" pitchFamily="18" charset="0"/>
              </a:rPr>
              <a:t>. Res. Lett. 28(4), 673-676, 2001</a:t>
            </a:r>
            <a:endParaRPr lang="en-US" altLang="en-US" sz="2000" dirty="0">
              <a:latin typeface="Times New Roman" panose="02020603050405020304" pitchFamily="18" charset="0"/>
              <a:cs typeface="Times New Roman" panose="02020603050405020304" pitchFamily="18" charset="0"/>
            </a:endParaRPr>
          </a:p>
        </p:txBody>
      </p:sp>
      <p:pic>
        <p:nvPicPr>
          <p:cNvPr id="15363" name="Picture 5" descr="F:\AbSciCon2006\Europa\Images\Paranicas.gif"/>
          <p:cNvPicPr>
            <a:picLocks noChangeAspect="1" noChangeArrowheads="1"/>
          </p:cNvPicPr>
          <p:nvPr/>
        </p:nvPicPr>
        <p:blipFill>
          <a:blip r:embed="rId2" cstate="print"/>
          <a:srcRect b="16832"/>
          <a:stretch>
            <a:fillRect/>
          </a:stretch>
        </p:blipFill>
        <p:spPr bwMode="auto">
          <a:xfrm>
            <a:off x="152400" y="214835"/>
            <a:ext cx="5734050" cy="6172200"/>
          </a:xfrm>
          <a:prstGeom prst="rect">
            <a:avLst/>
          </a:prstGeom>
          <a:noFill/>
          <a:ln w="9525">
            <a:noFill/>
            <a:miter lim="800000"/>
            <a:headEnd/>
            <a:tailEnd/>
          </a:ln>
        </p:spPr>
      </p:pic>
      <p:sp>
        <p:nvSpPr>
          <p:cNvPr id="15364" name="Text Box 7"/>
          <p:cNvSpPr txBox="1">
            <a:spLocks noChangeArrowheads="1"/>
          </p:cNvSpPr>
          <p:nvPr/>
        </p:nvSpPr>
        <p:spPr bwMode="auto">
          <a:xfrm>
            <a:off x="5762625" y="157028"/>
            <a:ext cx="3276600" cy="6093976"/>
          </a:xfrm>
          <a:prstGeom prst="rect">
            <a:avLst/>
          </a:prstGeom>
          <a:noFill/>
          <a:ln w="9525">
            <a:noFill/>
            <a:miter lim="800000"/>
            <a:headEnd/>
            <a:tailEnd/>
          </a:ln>
          <a:effectLst/>
        </p:spPr>
        <p:txBody>
          <a:bodyPr wrap="square">
            <a:spAutoFit/>
          </a:bodyPr>
          <a:lstStyle/>
          <a:p>
            <a:pPr eaLnBrk="1" hangingPunct="1">
              <a:spcBef>
                <a:spcPct val="50000"/>
              </a:spcBef>
            </a:pPr>
            <a:r>
              <a:rPr lang="en-US" altLang="en-US" sz="2000" dirty="0">
                <a:latin typeface="Times New Roman" panose="02020603050405020304" pitchFamily="18" charset="0"/>
                <a:cs typeface="Times New Roman" panose="02020603050405020304" pitchFamily="18" charset="0"/>
              </a:rPr>
              <a:t>Paranicas et al (2001) </a:t>
            </a:r>
            <a:r>
              <a:rPr lang="en-US" altLang="en-US" sz="2000" dirty="0" smtClean="0">
                <a:latin typeface="Times New Roman" panose="02020603050405020304" pitchFamily="18" charset="0"/>
                <a:cs typeface="Times New Roman" panose="02020603050405020304" pitchFamily="18" charset="0"/>
              </a:rPr>
              <a:t>first computed global of surface energy flux for electrons primarily impacting the trailing hemisphere of Europa. </a:t>
            </a:r>
          </a:p>
          <a:p>
            <a:pPr eaLnBrk="1" hangingPunct="1">
              <a:spcBef>
                <a:spcPct val="50000"/>
              </a:spcBef>
            </a:pPr>
            <a:r>
              <a:rPr lang="en-US" altLang="en-US" sz="2000" dirty="0" smtClean="0">
                <a:latin typeface="Times New Roman" panose="02020603050405020304" pitchFamily="18" charset="0"/>
                <a:cs typeface="Times New Roman" panose="02020603050405020304" pitchFamily="18" charset="0"/>
              </a:rPr>
              <a:t>Electrons have </a:t>
            </a:r>
            <a:r>
              <a:rPr lang="en-US" altLang="en-US" sz="2000" dirty="0" err="1" smtClean="0">
                <a:latin typeface="Times New Roman" panose="02020603050405020304" pitchFamily="18" charset="0"/>
                <a:cs typeface="Times New Roman" panose="02020603050405020304" pitchFamily="18" charset="0"/>
              </a:rPr>
              <a:t>gyroradii</a:t>
            </a:r>
            <a:r>
              <a:rPr lang="en-US" altLang="en-US" sz="2000" dirty="0" smtClean="0">
                <a:latin typeface="Times New Roman" panose="02020603050405020304" pitchFamily="18" charset="0"/>
                <a:cs typeface="Times New Roman" panose="02020603050405020304" pitchFamily="18" charset="0"/>
              </a:rPr>
              <a:t> ~ km and fully depleted on first contact of field line with the surface. </a:t>
            </a:r>
          </a:p>
          <a:p>
            <a:pPr eaLnBrk="1" hangingPunct="1">
              <a:spcBef>
                <a:spcPct val="50000"/>
              </a:spcBef>
            </a:pPr>
            <a:r>
              <a:rPr lang="en-US" altLang="en-US" sz="2000" dirty="0" smtClean="0">
                <a:latin typeface="Times New Roman" panose="02020603050405020304" pitchFamily="18" charset="0"/>
                <a:cs typeface="Times New Roman" panose="02020603050405020304" pitchFamily="18" charset="0"/>
              </a:rPr>
              <a:t>Electrons &lt; 20 MeV drift longitudinally first into trailing hemisphere and are fully depleted there</a:t>
            </a:r>
            <a:endParaRPr lang="en-US" altLang="en-US" sz="2000"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dirty="0" smtClean="0">
                <a:latin typeface="Times New Roman" panose="02020603050405020304" pitchFamily="18" charset="0"/>
                <a:cs typeface="Times New Roman" panose="02020603050405020304" pitchFamily="18" charset="0"/>
              </a:rPr>
              <a:t>Electrons &gt; 20 MeV drift first into the leading hemisphere with 10</a:t>
            </a:r>
            <a:r>
              <a:rPr lang="en-US" altLang="en-US" sz="2400" baseline="30000" dirty="0" smtClean="0">
                <a:latin typeface="Times New Roman" panose="02020603050405020304" pitchFamily="18" charset="0"/>
                <a:cs typeface="Times New Roman" panose="02020603050405020304" pitchFamily="18" charset="0"/>
              </a:rPr>
              <a:t>2</a:t>
            </a:r>
            <a:r>
              <a:rPr lang="en-US" altLang="en-US" sz="2000" dirty="0" smtClean="0">
                <a:latin typeface="Times New Roman" panose="02020603050405020304" pitchFamily="18" charset="0"/>
                <a:cs typeface="Times New Roman" panose="02020603050405020304" pitchFamily="18" charset="0"/>
              </a:rPr>
              <a:t> lower flux at leading than trailing apex. </a:t>
            </a:r>
          </a:p>
        </p:txBody>
      </p:sp>
      <p:sp>
        <p:nvSpPr>
          <p:cNvPr id="5" name="TextBox 17"/>
          <p:cNvSpPr txBox="1">
            <a:spLocks noChangeArrowheads="1"/>
          </p:cNvSpPr>
          <p:nvPr/>
        </p:nvSpPr>
        <p:spPr bwMode="auto">
          <a:xfrm>
            <a:off x="1066800" y="2374479"/>
            <a:ext cx="3788569" cy="400110"/>
          </a:xfrm>
          <a:prstGeom prst="rect">
            <a:avLst/>
          </a:prstGeom>
          <a:noFill/>
          <a:ln w="9525">
            <a:noFill/>
            <a:miter lim="800000"/>
            <a:headEnd/>
            <a:tailEnd/>
          </a:ln>
        </p:spPr>
        <p:txBody>
          <a:bodyPr wrap="square">
            <a:spAutoFit/>
          </a:bodyPr>
          <a:lstStyle/>
          <a:p>
            <a:pPr algn="ctr" eaLnBrk="1" hangingPunct="1"/>
            <a:r>
              <a:rPr lang="en-US" altLang="en-US" sz="2000" b="1" dirty="0" smtClean="0">
                <a:latin typeface="Times New Roman" panose="02020603050405020304" pitchFamily="18" charset="0"/>
                <a:cs typeface="Times New Roman" panose="02020603050405020304" pitchFamily="18" charset="0"/>
              </a:rPr>
              <a:t>Europa Trailing </a:t>
            </a:r>
            <a:r>
              <a:rPr lang="en-US" altLang="en-US" sz="2000" b="1" dirty="0">
                <a:latin typeface="Times New Roman" panose="02020603050405020304" pitchFamily="18" charset="0"/>
                <a:cs typeface="Times New Roman" panose="02020603050405020304" pitchFamily="18" charset="0"/>
              </a:rPr>
              <a:t>APEX</a:t>
            </a:r>
          </a:p>
        </p:txBody>
      </p:sp>
      <p:sp>
        <p:nvSpPr>
          <p:cNvPr id="6" name="TextBox 3"/>
          <p:cNvSpPr txBox="1">
            <a:spLocks noChangeArrowheads="1"/>
          </p:cNvSpPr>
          <p:nvPr/>
        </p:nvSpPr>
        <p:spPr bwMode="auto">
          <a:xfrm>
            <a:off x="2286000" y="2742351"/>
            <a:ext cx="1676400" cy="400050"/>
          </a:xfrm>
          <a:prstGeom prst="rect">
            <a:avLst/>
          </a:prstGeom>
          <a:noFill/>
          <a:ln w="9525">
            <a:noFill/>
            <a:miter lim="800000"/>
            <a:headEnd/>
            <a:tailEnd/>
          </a:ln>
        </p:spPr>
        <p:txBody>
          <a:bodyPr>
            <a:spAutoFit/>
          </a:bodyPr>
          <a:lstStyle/>
          <a:p>
            <a:pPr eaLnBrk="1" hangingPunct="1"/>
            <a:r>
              <a:rPr lang="en-US" altLang="en-US" sz="2000" b="1" dirty="0">
                <a:latin typeface="Times New Roman" panose="02020603050405020304" pitchFamily="18" charset="0"/>
                <a:cs typeface="Times New Roman" panose="02020603050405020304" pitchFamily="18" charset="0"/>
              </a:rPr>
              <a:t>57 </a:t>
            </a:r>
            <a:r>
              <a:rPr lang="en-US" altLang="en-US" sz="2000" b="1" dirty="0" err="1">
                <a:latin typeface="Times New Roman" panose="02020603050405020304" pitchFamily="18" charset="0"/>
                <a:cs typeface="Times New Roman" panose="02020603050405020304" pitchFamily="18" charset="0"/>
              </a:rPr>
              <a:t>mW</a:t>
            </a:r>
            <a:r>
              <a:rPr lang="en-US" altLang="en-US" sz="2000" b="1" dirty="0">
                <a:latin typeface="Times New Roman" panose="02020603050405020304" pitchFamily="18" charset="0"/>
                <a:cs typeface="Times New Roman" panose="02020603050405020304" pitchFamily="18" charset="0"/>
              </a:rPr>
              <a:t>/m</a:t>
            </a:r>
            <a:r>
              <a:rPr lang="en-US" altLang="en-US" sz="2000" b="1" baseline="30000" dirty="0">
                <a:latin typeface="Times New Roman" panose="02020603050405020304" pitchFamily="18" charset="0"/>
                <a:cs typeface="Times New Roman" panose="02020603050405020304" pitchFamily="18" charset="0"/>
              </a:rPr>
              <a:t>2</a:t>
            </a:r>
          </a:p>
        </p:txBody>
      </p:sp>
      <p:sp>
        <p:nvSpPr>
          <p:cNvPr id="7" name="TextBox 4"/>
          <p:cNvSpPr txBox="1">
            <a:spLocks noChangeArrowheads="1"/>
          </p:cNvSpPr>
          <p:nvPr/>
        </p:nvSpPr>
        <p:spPr bwMode="auto">
          <a:xfrm>
            <a:off x="1219200" y="369743"/>
            <a:ext cx="4038600" cy="707886"/>
          </a:xfrm>
          <a:prstGeom prst="rect">
            <a:avLst/>
          </a:prstGeom>
          <a:noFill/>
          <a:ln w="9525">
            <a:noFill/>
            <a:miter lim="800000"/>
            <a:headEnd/>
            <a:tailEnd/>
          </a:ln>
        </p:spPr>
        <p:txBody>
          <a:bodyPr wrap="square">
            <a:spAutoFit/>
          </a:bodyPr>
          <a:lstStyle/>
          <a:p>
            <a:pPr eaLnBrk="1" hangingPunct="1"/>
            <a:r>
              <a:rPr lang="en-US" altLang="en-US" sz="2000" b="1" dirty="0" smtClean="0">
                <a:latin typeface="Times New Roman" panose="02020603050405020304" pitchFamily="18" charset="0"/>
                <a:cs typeface="Times New Roman" panose="02020603050405020304" pitchFamily="18" charset="0"/>
              </a:rPr>
              <a:t>Europa Leading Apex</a:t>
            </a:r>
          </a:p>
          <a:p>
            <a:pPr eaLnBrk="1" hangingPunct="1"/>
            <a:r>
              <a:rPr lang="en-US" altLang="en-US" sz="2000" b="1" dirty="0" smtClean="0">
                <a:latin typeface="Times New Roman" panose="02020603050405020304" pitchFamily="18" charset="0"/>
                <a:cs typeface="Times New Roman" panose="02020603050405020304" pitchFamily="18" charset="0"/>
              </a:rPr>
              <a:t>0.6 </a:t>
            </a:r>
            <a:r>
              <a:rPr lang="en-US" altLang="en-US" sz="2000" b="1" dirty="0" err="1">
                <a:latin typeface="Times New Roman" panose="02020603050405020304" pitchFamily="18" charset="0"/>
                <a:cs typeface="Times New Roman" panose="02020603050405020304" pitchFamily="18" charset="0"/>
              </a:rPr>
              <a:t>mW</a:t>
            </a:r>
            <a:r>
              <a:rPr lang="en-US" altLang="en-US" sz="2000" b="1" dirty="0">
                <a:latin typeface="Times New Roman" panose="02020603050405020304" pitchFamily="18" charset="0"/>
                <a:cs typeface="Times New Roman" panose="02020603050405020304" pitchFamily="18" charset="0"/>
              </a:rPr>
              <a:t>/m</a:t>
            </a:r>
            <a:r>
              <a:rPr lang="en-US" altLang="en-US" sz="2000" b="1" baseline="30000" dirty="0">
                <a:latin typeface="Times New Roman" panose="02020603050405020304" pitchFamily="18" charset="0"/>
                <a:cs typeface="Times New Roman" panose="02020603050405020304" pitchFamily="18" charset="0"/>
              </a:rPr>
              <a:t>2</a:t>
            </a:r>
          </a:p>
        </p:txBody>
      </p:sp>
      <p:cxnSp>
        <p:nvCxnSpPr>
          <p:cNvPr id="3" name="Straight Arrow Connector 2"/>
          <p:cNvCxnSpPr/>
          <p:nvPr/>
        </p:nvCxnSpPr>
        <p:spPr>
          <a:xfrm>
            <a:off x="1447800" y="1076450"/>
            <a:ext cx="152400" cy="37017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489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3" cstate="print"/>
          <a:srcRect/>
          <a:stretch>
            <a:fillRect/>
          </a:stretch>
        </p:blipFill>
        <p:spPr bwMode="auto">
          <a:xfrm>
            <a:off x="149225" y="487363"/>
            <a:ext cx="8686800" cy="6265862"/>
          </a:xfrm>
          <a:prstGeom prst="rect">
            <a:avLst/>
          </a:prstGeom>
          <a:noFill/>
          <a:ln w="9525">
            <a:noFill/>
            <a:miter lim="800000"/>
            <a:headEnd/>
            <a:tailEnd/>
          </a:ln>
        </p:spPr>
      </p:pic>
      <p:cxnSp>
        <p:nvCxnSpPr>
          <p:cNvPr id="8" name="Straight Arrow Connector 7"/>
          <p:cNvCxnSpPr/>
          <p:nvPr/>
        </p:nvCxnSpPr>
        <p:spPr>
          <a:xfrm>
            <a:off x="3124200" y="2189163"/>
            <a:ext cx="0" cy="1066800"/>
          </a:xfrm>
          <a:prstGeom prst="straightConnector1">
            <a:avLst/>
          </a:prstGeom>
          <a:ln w="6350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464" name="TextBox 10"/>
          <p:cNvSpPr txBox="1">
            <a:spLocks noChangeArrowheads="1"/>
          </p:cNvSpPr>
          <p:nvPr/>
        </p:nvSpPr>
        <p:spPr bwMode="auto">
          <a:xfrm>
            <a:off x="3162300" y="2522538"/>
            <a:ext cx="838200" cy="400050"/>
          </a:xfrm>
          <a:prstGeom prst="rect">
            <a:avLst/>
          </a:prstGeom>
          <a:noFill/>
          <a:ln w="9525">
            <a:noFill/>
            <a:miter lim="800000"/>
            <a:headEnd/>
            <a:tailEnd/>
          </a:ln>
        </p:spPr>
        <p:txBody>
          <a:bodyPr>
            <a:spAutoFit/>
          </a:bodyPr>
          <a:lstStyle/>
          <a:p>
            <a:pPr eaLnBrk="1" hangingPunct="1"/>
            <a:r>
              <a:rPr lang="en-US" altLang="en-US" sz="2000" b="1">
                <a:solidFill>
                  <a:srgbClr val="FF0000"/>
                </a:solidFill>
                <a:cs typeface="Times New Roman" pitchFamily="18" charset="0"/>
              </a:rPr>
              <a:t>x100</a:t>
            </a:r>
          </a:p>
        </p:txBody>
      </p:sp>
      <p:sp>
        <p:nvSpPr>
          <p:cNvPr id="19465" name="TextBox 11"/>
          <p:cNvSpPr txBox="1">
            <a:spLocks noChangeArrowheads="1"/>
          </p:cNvSpPr>
          <p:nvPr/>
        </p:nvSpPr>
        <p:spPr bwMode="auto">
          <a:xfrm>
            <a:off x="3886200" y="1490632"/>
            <a:ext cx="4635356" cy="400110"/>
          </a:xfrm>
          <a:prstGeom prst="rect">
            <a:avLst/>
          </a:prstGeom>
          <a:noFill/>
          <a:ln w="9525">
            <a:noFill/>
            <a:miter lim="800000"/>
            <a:headEnd/>
            <a:tailEnd/>
          </a:ln>
        </p:spPr>
        <p:txBody>
          <a:bodyPr wrap="square">
            <a:spAutoFit/>
          </a:bodyPr>
          <a:lstStyle/>
          <a:p>
            <a:pPr eaLnBrk="1" hangingPunct="1"/>
            <a:r>
              <a:rPr lang="en-US" altLang="en-US" sz="2000" b="1" dirty="0">
                <a:solidFill>
                  <a:srgbClr val="FF0000"/>
                </a:solidFill>
                <a:cs typeface="Times New Roman" pitchFamily="18" charset="0"/>
              </a:rPr>
              <a:t>Trailing Electrons 10 </a:t>
            </a:r>
            <a:r>
              <a:rPr lang="en-US" altLang="en-US" sz="2000" b="1" dirty="0" err="1">
                <a:solidFill>
                  <a:srgbClr val="FF0000"/>
                </a:solidFill>
                <a:cs typeface="Times New Roman" pitchFamily="18" charset="0"/>
              </a:rPr>
              <a:t>keV</a:t>
            </a:r>
            <a:r>
              <a:rPr lang="en-US" altLang="en-US" sz="2000" b="1" dirty="0">
                <a:solidFill>
                  <a:srgbClr val="FF0000"/>
                </a:solidFill>
                <a:cs typeface="Times New Roman" pitchFamily="18" charset="0"/>
              </a:rPr>
              <a:t> – 20 </a:t>
            </a:r>
            <a:r>
              <a:rPr lang="en-US" altLang="en-US" sz="2000" b="1" dirty="0" smtClean="0">
                <a:solidFill>
                  <a:srgbClr val="FF0000"/>
                </a:solidFill>
                <a:cs typeface="Times New Roman" pitchFamily="18" charset="0"/>
              </a:rPr>
              <a:t>MeV</a:t>
            </a:r>
            <a:endParaRPr lang="en-US" altLang="en-US" sz="2000" b="1" dirty="0">
              <a:solidFill>
                <a:srgbClr val="FF0000"/>
              </a:solidFill>
              <a:cs typeface="Times New Roman" pitchFamily="18" charset="0"/>
            </a:endParaRPr>
          </a:p>
        </p:txBody>
      </p:sp>
      <p:sp>
        <p:nvSpPr>
          <p:cNvPr id="19466" name="TextBox 12"/>
          <p:cNvSpPr txBox="1">
            <a:spLocks noChangeArrowheads="1"/>
          </p:cNvSpPr>
          <p:nvPr/>
        </p:nvSpPr>
        <p:spPr bwMode="auto">
          <a:xfrm>
            <a:off x="533400" y="173208"/>
            <a:ext cx="8763000" cy="400110"/>
          </a:xfrm>
          <a:prstGeom prst="rect">
            <a:avLst/>
          </a:prstGeom>
          <a:noFill/>
          <a:ln w="9525">
            <a:noFill/>
            <a:miter lim="800000"/>
            <a:headEnd/>
            <a:tailEnd/>
          </a:ln>
        </p:spPr>
        <p:txBody>
          <a:bodyPr>
            <a:spAutoFit/>
          </a:bodyPr>
          <a:lstStyle/>
          <a:p>
            <a:pPr eaLnBrk="1" hangingPunct="1"/>
            <a:r>
              <a:rPr lang="en-US" altLang="en-US" sz="2000" b="1" dirty="0" smtClean="0">
                <a:solidFill>
                  <a:srgbClr val="FF0000"/>
                </a:solidFill>
                <a:latin typeface="Times New Roman" panose="02020603050405020304" pitchFamily="18" charset="0"/>
                <a:cs typeface="Times New Roman" panose="02020603050405020304" pitchFamily="18" charset="0"/>
              </a:rPr>
              <a:t>Electron Dose Rate Decreases by 10</a:t>
            </a:r>
            <a:r>
              <a:rPr lang="en-US" altLang="en-US" sz="2400" b="1" baseline="30000" dirty="0" smtClean="0">
                <a:solidFill>
                  <a:srgbClr val="FF0000"/>
                </a:solidFill>
                <a:latin typeface="Times New Roman" panose="02020603050405020304" pitchFamily="18" charset="0"/>
                <a:cs typeface="Times New Roman" panose="02020603050405020304" pitchFamily="18" charset="0"/>
              </a:rPr>
              <a:t>2</a:t>
            </a:r>
            <a:r>
              <a:rPr lang="en-US" altLang="en-US" sz="2000" b="1" dirty="0" smtClean="0">
                <a:solidFill>
                  <a:srgbClr val="FF0000"/>
                </a:solidFill>
                <a:latin typeface="Times New Roman" panose="02020603050405020304" pitchFamily="18" charset="0"/>
                <a:cs typeface="Times New Roman" panose="02020603050405020304" pitchFamily="18" charset="0"/>
              </a:rPr>
              <a:t> from </a:t>
            </a:r>
            <a:r>
              <a:rPr lang="en-US" altLang="en-US" sz="2000" b="1" dirty="0">
                <a:solidFill>
                  <a:srgbClr val="FF0000"/>
                </a:solidFill>
                <a:latin typeface="Times New Roman" panose="02020603050405020304" pitchFamily="18" charset="0"/>
                <a:cs typeface="Times New Roman" panose="02020603050405020304" pitchFamily="18" charset="0"/>
              </a:rPr>
              <a:t>Trailing </a:t>
            </a:r>
            <a:r>
              <a:rPr lang="en-US" altLang="en-US" sz="2000" b="1" dirty="0" smtClean="0">
                <a:solidFill>
                  <a:srgbClr val="FF0000"/>
                </a:solidFill>
                <a:latin typeface="Times New Roman" panose="02020603050405020304" pitchFamily="18" charset="0"/>
                <a:cs typeface="Times New Roman" panose="02020603050405020304" pitchFamily="18" charset="0"/>
              </a:rPr>
              <a:t>to </a:t>
            </a:r>
            <a:r>
              <a:rPr lang="en-US" altLang="en-US" sz="2000" b="1" dirty="0">
                <a:solidFill>
                  <a:srgbClr val="FF0000"/>
                </a:solidFill>
                <a:latin typeface="Times New Roman" panose="02020603050405020304" pitchFamily="18" charset="0"/>
                <a:cs typeface="Times New Roman" panose="02020603050405020304" pitchFamily="18" charset="0"/>
              </a:rPr>
              <a:t>Leading Hemisphere</a:t>
            </a:r>
          </a:p>
        </p:txBody>
      </p:sp>
      <p:sp>
        <p:nvSpPr>
          <p:cNvPr id="19467" name="TextBox 13"/>
          <p:cNvSpPr txBox="1">
            <a:spLocks noChangeArrowheads="1"/>
          </p:cNvSpPr>
          <p:nvPr/>
        </p:nvSpPr>
        <p:spPr bwMode="auto">
          <a:xfrm>
            <a:off x="1294088" y="5552331"/>
            <a:ext cx="2992438" cy="400050"/>
          </a:xfrm>
          <a:prstGeom prst="rect">
            <a:avLst/>
          </a:prstGeom>
          <a:noFill/>
          <a:ln w="9525">
            <a:noFill/>
            <a:miter lim="800000"/>
            <a:headEnd/>
            <a:tailEnd/>
          </a:ln>
        </p:spPr>
        <p:txBody>
          <a:bodyPr wrap="square">
            <a:spAutoFit/>
          </a:bodyPr>
          <a:lstStyle/>
          <a:p>
            <a:pPr eaLnBrk="1" hangingPunct="1"/>
            <a:r>
              <a:rPr lang="en-US" altLang="en-US" sz="2000" b="1" dirty="0" err="1">
                <a:cs typeface="Times New Roman" pitchFamily="18" charset="0"/>
              </a:rPr>
              <a:t>Paranicas</a:t>
            </a:r>
            <a:r>
              <a:rPr lang="en-US" altLang="en-US" sz="2000" b="1" dirty="0">
                <a:cs typeface="Times New Roman" pitchFamily="18" charset="0"/>
              </a:rPr>
              <a:t> et al. [2009]</a:t>
            </a:r>
          </a:p>
        </p:txBody>
      </p:sp>
      <p:cxnSp>
        <p:nvCxnSpPr>
          <p:cNvPr id="9" name="Straight Arrow Connector 8"/>
          <p:cNvCxnSpPr/>
          <p:nvPr/>
        </p:nvCxnSpPr>
        <p:spPr>
          <a:xfrm flipH="1">
            <a:off x="4483100" y="2722563"/>
            <a:ext cx="317500" cy="254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19800" y="2922588"/>
            <a:ext cx="838200"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p:cNvSpPr/>
          <p:nvPr/>
        </p:nvSpPr>
        <p:spPr>
          <a:xfrm>
            <a:off x="7239000" y="3886200"/>
            <a:ext cx="838200"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a:off x="4343400" y="2037616"/>
            <a:ext cx="1536700" cy="18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Rectangle 20"/>
          <p:cNvSpPr/>
          <p:nvPr/>
        </p:nvSpPr>
        <p:spPr>
          <a:xfrm>
            <a:off x="1676400" y="809625"/>
            <a:ext cx="2763838"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Rectangle 21"/>
          <p:cNvSpPr/>
          <p:nvPr/>
        </p:nvSpPr>
        <p:spPr>
          <a:xfrm>
            <a:off x="1128713" y="917575"/>
            <a:ext cx="838200" cy="166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Rectangle 1"/>
          <p:cNvSpPr/>
          <p:nvPr/>
        </p:nvSpPr>
        <p:spPr>
          <a:xfrm>
            <a:off x="1319488" y="4079781"/>
            <a:ext cx="3685624" cy="369332"/>
          </a:xfrm>
          <a:prstGeom prst="rect">
            <a:avLst/>
          </a:prstGeom>
        </p:spPr>
        <p:txBody>
          <a:bodyPr wrap="none">
            <a:spAutoFit/>
          </a:bodyPr>
          <a:lstStyle/>
          <a:p>
            <a:pPr eaLnBrk="1" hangingPunct="1"/>
            <a:r>
              <a:rPr lang="en-US" altLang="en-US" b="1" dirty="0">
                <a:solidFill>
                  <a:srgbClr val="FF0000"/>
                </a:solidFill>
                <a:cs typeface="Times New Roman" pitchFamily="18" charset="0"/>
              </a:rPr>
              <a:t>Leading Electrons 20 – 100 MeV</a:t>
            </a:r>
          </a:p>
        </p:txBody>
      </p:sp>
      <p:cxnSp>
        <p:nvCxnSpPr>
          <p:cNvPr id="4" name="Straight Arrow Connector 3"/>
          <p:cNvCxnSpPr/>
          <p:nvPr/>
        </p:nvCxnSpPr>
        <p:spPr>
          <a:xfrm flipH="1">
            <a:off x="3886200" y="1890742"/>
            <a:ext cx="457200" cy="3270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3429000" y="3255963"/>
            <a:ext cx="152400" cy="82381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764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685800"/>
          </a:xfrm>
        </p:spPr>
        <p:txBody>
          <a:bodyPr/>
          <a:lstStyle/>
          <a:p>
            <a:r>
              <a:rPr lang="en-US" sz="2800" b="1" dirty="0" smtClean="0">
                <a:latin typeface="Times New Roman" panose="02020603050405020304" pitchFamily="18" charset="0"/>
                <a:cs typeface="Times New Roman" panose="02020603050405020304" pitchFamily="18" charset="0"/>
              </a:rPr>
              <a:t>Europa Near-Environment Radiation Model: Version 1</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762000"/>
            <a:ext cx="8686800" cy="5105400"/>
          </a:xfrm>
        </p:spPr>
        <p:txBody>
          <a:bodyPr/>
          <a:lstStyle/>
          <a:p>
            <a:r>
              <a:rPr lang="en-US" dirty="0" smtClean="0">
                <a:latin typeface="Times New Roman" panose="02020603050405020304" pitchFamily="18" charset="0"/>
                <a:cs typeface="Times New Roman" panose="02020603050405020304" pitchFamily="18" charset="0"/>
              </a:rPr>
              <a:t>Electron guiding center model [Paranicas, Patterson, et al.]</a:t>
            </a:r>
          </a:p>
          <a:p>
            <a:r>
              <a:rPr lang="en-US" dirty="0" smtClean="0">
                <a:latin typeface="Times New Roman" panose="02020603050405020304" pitchFamily="18" charset="0"/>
                <a:cs typeface="Times New Roman" panose="02020603050405020304" pitchFamily="18" charset="0"/>
              </a:rPr>
              <a:t>Assumes electron motion in simple Jovian dipole model of the </a:t>
            </a:r>
            <a:r>
              <a:rPr lang="en-US" dirty="0" err="1" smtClean="0">
                <a:latin typeface="Times New Roman" panose="02020603050405020304" pitchFamily="18" charset="0"/>
                <a:cs typeface="Times New Roman" panose="02020603050405020304" pitchFamily="18" charset="0"/>
              </a:rPr>
              <a:t>magnetospheric</a:t>
            </a:r>
            <a:r>
              <a:rPr lang="en-US" dirty="0" smtClean="0">
                <a:latin typeface="Times New Roman" panose="02020603050405020304" pitchFamily="18" charset="0"/>
                <a:cs typeface="Times New Roman" panose="02020603050405020304" pitchFamily="18" charset="0"/>
              </a:rPr>
              <a:t> magnetic field, no field disturbance by external field interaction with moon ionosphere or salty ocean</a:t>
            </a:r>
          </a:p>
          <a:p>
            <a:r>
              <a:rPr lang="en-US" dirty="0" smtClean="0">
                <a:latin typeface="Times New Roman" panose="02020603050405020304" pitchFamily="18" charset="0"/>
                <a:cs typeface="Times New Roman" panose="02020603050405020304" pitchFamily="18" charset="0"/>
              </a:rPr>
              <a:t>Starts from surface impact points and energy flux for electrons undergoing latitudinal bounce motion and longitudinal gradient-curvature drift in Europe frame.</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Traces motion backward in time from surface or orbital impact point to either upstream magnetosphere (allowed trajectory) or to the moon surface (forbidden trajectory)</a:t>
            </a:r>
          </a:p>
          <a:p>
            <a:r>
              <a:rPr lang="en-US" dirty="0" smtClean="0">
                <a:latin typeface="Times New Roman" panose="02020603050405020304" pitchFamily="18" charset="0"/>
                <a:cs typeface="Times New Roman" panose="02020603050405020304" pitchFamily="18" charset="0"/>
              </a:rPr>
              <a:t>Energy fluxes are integrated at each surface or orbital point from only the allowed electron trajectories</a:t>
            </a:r>
          </a:p>
          <a:p>
            <a:r>
              <a:rPr lang="en-US" dirty="0" smtClean="0">
                <a:latin typeface="Times New Roman" panose="02020603050405020304" pitchFamily="18" charset="0"/>
                <a:cs typeface="Times New Roman" panose="02020603050405020304" pitchFamily="18" charset="0"/>
              </a:rPr>
              <a:t>Result (Figure 3) is that </a:t>
            </a:r>
            <a:r>
              <a:rPr lang="en-US" dirty="0">
                <a:latin typeface="Times New Roman" panose="02020603050405020304" pitchFamily="18" charset="0"/>
                <a:cs typeface="Times New Roman" panose="02020603050405020304" pitchFamily="18" charset="0"/>
              </a:rPr>
              <a:t>omnidirectional </a:t>
            </a:r>
            <a:r>
              <a:rPr lang="en-US" dirty="0" smtClean="0">
                <a:latin typeface="Times New Roman" panose="02020603050405020304" pitchFamily="18" charset="0"/>
                <a:cs typeface="Times New Roman" panose="02020603050405020304" pitchFamily="18" charset="0"/>
              </a:rPr>
              <a:t>dosage for polar inclination orbiter at surface altitudes ≤ 200 km is reduced by 70 – 80 % in 5 – 50 MeV range as compared to upstream dosage rate</a:t>
            </a:r>
          </a:p>
        </p:txBody>
      </p:sp>
    </p:spTree>
    <p:extLst>
      <p:ext uri="{BB962C8B-B14F-4D97-AF65-F5344CB8AC3E}">
        <p14:creationId xmlns:p14="http://schemas.microsoft.com/office/powerpoint/2010/main" val="4181361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33400" y="394813"/>
            <a:ext cx="8077200" cy="6384135"/>
          </a:xfrm>
          <a:prstGeom prst="rect">
            <a:avLst/>
          </a:prstGeom>
        </p:spPr>
      </p:pic>
      <p:cxnSp>
        <p:nvCxnSpPr>
          <p:cNvPr id="4" name="Straight Arrow Connector 3"/>
          <p:cNvCxnSpPr/>
          <p:nvPr/>
        </p:nvCxnSpPr>
        <p:spPr>
          <a:xfrm>
            <a:off x="7239000" y="5105400"/>
            <a:ext cx="0" cy="38100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6324600" y="3962400"/>
            <a:ext cx="0" cy="38100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5410200" y="3048000"/>
            <a:ext cx="0" cy="38100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724400" y="2590800"/>
            <a:ext cx="0" cy="38100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191000" y="1981200"/>
            <a:ext cx="0" cy="381000"/>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991100" y="1357581"/>
            <a:ext cx="2819400" cy="1323439"/>
          </a:xfrm>
          <a:prstGeom prst="rect">
            <a:avLst/>
          </a:prstGeom>
          <a:noFill/>
        </p:spPr>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Unshielded </a:t>
            </a:r>
          </a:p>
          <a:p>
            <a:pPr algn="ctr"/>
            <a:r>
              <a:rPr lang="en-US" sz="2000" dirty="0" smtClean="0">
                <a:latin typeface="Times New Roman" panose="02020603050405020304" pitchFamily="18" charset="0"/>
                <a:cs typeface="Times New Roman" panose="02020603050405020304" pitchFamily="18" charset="0"/>
              </a:rPr>
              <a:t>vs. </a:t>
            </a:r>
          </a:p>
          <a:p>
            <a:pPr algn="ctr"/>
            <a:r>
              <a:rPr lang="en-US" sz="2000" dirty="0" smtClean="0">
                <a:latin typeface="Times New Roman" panose="02020603050405020304" pitchFamily="18" charset="0"/>
                <a:cs typeface="Times New Roman" panose="02020603050405020304" pitchFamily="18" charset="0"/>
              </a:rPr>
              <a:t>Moon Shielded</a:t>
            </a:r>
          </a:p>
          <a:p>
            <a:pPr algn="ctr"/>
            <a:r>
              <a:rPr lang="en-US" sz="2000" dirty="0" smtClean="0">
                <a:latin typeface="Times New Roman" panose="02020603050405020304" pitchFamily="18" charset="0"/>
                <a:cs typeface="Times New Roman" panose="02020603050405020304" pitchFamily="18" charset="0"/>
              </a:rPr>
              <a:t>90-day Average Flux</a:t>
            </a:r>
            <a:endParaRPr lang="en-US"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284027" y="5181600"/>
            <a:ext cx="533400" cy="400110"/>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x3</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752600" y="152400"/>
            <a:ext cx="6400800"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2014 EDGE Average Orbital Flux Model from SPENVIS</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95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b="1145"/>
          <a:stretch/>
        </p:blipFill>
        <p:spPr>
          <a:xfrm>
            <a:off x="381000" y="276427"/>
            <a:ext cx="8458200" cy="6581573"/>
          </a:xfrm>
          <a:prstGeom prst="rect">
            <a:avLst/>
          </a:prstGeom>
        </p:spPr>
      </p:pic>
      <p:sp>
        <p:nvSpPr>
          <p:cNvPr id="4" name="TextBox 3"/>
          <p:cNvSpPr txBox="1"/>
          <p:nvPr/>
        </p:nvSpPr>
        <p:spPr>
          <a:xfrm>
            <a:off x="3886200" y="914400"/>
            <a:ext cx="27432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No Moon Shielding</a:t>
            </a:r>
            <a:endParaRPr 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266406" y="1824335"/>
            <a:ext cx="3143794" cy="461665"/>
          </a:xfrm>
          <a:prstGeom prst="rect">
            <a:avLst/>
          </a:prstGeom>
          <a:noFill/>
        </p:spPr>
        <p:txBody>
          <a:bodyPr wrap="square" rtlCol="0">
            <a:spAutoFit/>
          </a:bodyPr>
          <a:lstStyle/>
          <a:p>
            <a:r>
              <a:rPr lang="en-US" dirty="0" smtClean="0">
                <a:solidFill>
                  <a:srgbClr val="FF0000"/>
                </a:solidFill>
              </a:rPr>
              <a:t>With Moon Shielding</a:t>
            </a:r>
            <a:endParaRPr lang="en-US" dirty="0">
              <a:solidFill>
                <a:srgbClr val="FF0000"/>
              </a:solidFill>
            </a:endParaRPr>
          </a:p>
        </p:txBody>
      </p:sp>
      <p:cxnSp>
        <p:nvCxnSpPr>
          <p:cNvPr id="7" name="Straight Connector 6"/>
          <p:cNvCxnSpPr/>
          <p:nvPr/>
        </p:nvCxnSpPr>
        <p:spPr>
          <a:xfrm flipV="1">
            <a:off x="6705600" y="457200"/>
            <a:ext cx="0" cy="51816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1279361" y="3554480"/>
            <a:ext cx="6781800" cy="1273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1269201" y="2986101"/>
            <a:ext cx="6781800" cy="1273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72400" y="3567213"/>
            <a:ext cx="1066800" cy="400110"/>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0.2</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696200" y="2631823"/>
            <a:ext cx="1066800"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0.6</a:t>
            </a:r>
            <a:endParaRPr lang="en-US"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38200" y="57090"/>
            <a:ext cx="7848599"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90-Day Europa Orbit Dose Reduction for GSFC EDGE Orbiter Study</a:t>
            </a:r>
            <a:endParaRPr lang="en-US" sz="2000" b="1" dirty="0">
              <a:latin typeface="Times New Roman" panose="02020603050405020304" pitchFamily="18" charset="0"/>
              <a:cs typeface="Times New Roman" panose="02020603050405020304" pitchFamily="18" charset="0"/>
            </a:endParaRPr>
          </a:p>
        </p:txBody>
      </p:sp>
      <p:cxnSp>
        <p:nvCxnSpPr>
          <p:cNvPr id="14" name="Straight Arrow Connector 13"/>
          <p:cNvCxnSpPr/>
          <p:nvPr/>
        </p:nvCxnSpPr>
        <p:spPr>
          <a:xfrm>
            <a:off x="7620000" y="3015483"/>
            <a:ext cx="0" cy="484013"/>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7696200" y="3057435"/>
            <a:ext cx="568121" cy="400110"/>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x3</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8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80617" y="-463730"/>
            <a:ext cx="5956654" cy="8255714"/>
          </a:xfrm>
          <a:prstGeom prst="rect">
            <a:avLst/>
          </a:prstGeom>
        </p:spPr>
      </p:pic>
      <p:sp>
        <p:nvSpPr>
          <p:cNvPr id="5" name="TextBox 4"/>
          <p:cNvSpPr txBox="1"/>
          <p:nvPr/>
        </p:nvSpPr>
        <p:spPr>
          <a:xfrm>
            <a:off x="3886200" y="6268043"/>
            <a:ext cx="2590800"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Electron Energy</a:t>
            </a:r>
            <a:endParaRPr lang="en-US"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285690"/>
            <a:ext cx="8839200"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Orbital Dose Reduction is 70 – 80 % from Upstream Dose at </a:t>
            </a:r>
            <a:r>
              <a:rPr lang="en-US" sz="2000" b="1" dirty="0">
                <a:solidFill>
                  <a:srgbClr val="FF0000"/>
                </a:solidFill>
                <a:latin typeface="Times New Roman" panose="02020603050405020304" pitchFamily="18" charset="0"/>
                <a:cs typeface="Times New Roman" panose="02020603050405020304" pitchFamily="18" charset="0"/>
              </a:rPr>
              <a:t>5 – 50 </a:t>
            </a:r>
            <a:r>
              <a:rPr lang="en-US" sz="2000" b="1" dirty="0" smtClean="0">
                <a:solidFill>
                  <a:srgbClr val="FF0000"/>
                </a:solidFill>
                <a:latin typeface="Times New Roman" panose="02020603050405020304" pitchFamily="18" charset="0"/>
                <a:cs typeface="Times New Roman" panose="02020603050405020304" pitchFamily="18" charset="0"/>
              </a:rPr>
              <a:t>MeV</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057400" y="4572000"/>
            <a:ext cx="5791200" cy="923330"/>
          </a:xfrm>
          <a:prstGeom prst="rect">
            <a:avLst/>
          </a:prstGeom>
          <a:solidFill>
            <a:schemeClr val="bg1"/>
          </a:solidFill>
        </p:spPr>
        <p:txBody>
          <a:bodyPr wrap="square" rtlCol="0">
            <a:spAutoFit/>
          </a:bodyPr>
          <a:lstStyle/>
          <a:p>
            <a:r>
              <a:rPr lang="en-US" dirty="0" smtClean="0"/>
              <a:t>This orbital reduction model [Paranicas et al. 2001, 2009; Patterson et al., 2012] was used for JPL JEO-B and GSFC EDGE Europa orbiter studies. </a:t>
            </a:r>
            <a:endParaRPr lang="en-US" dirty="0"/>
          </a:p>
        </p:txBody>
      </p:sp>
      <p:sp>
        <p:nvSpPr>
          <p:cNvPr id="9" name="TextBox 8"/>
          <p:cNvSpPr txBox="1"/>
          <p:nvPr/>
        </p:nvSpPr>
        <p:spPr>
          <a:xfrm rot="16200000">
            <a:off x="-1039743" y="3379857"/>
            <a:ext cx="3962400" cy="707886"/>
          </a:xfrm>
          <a:prstGeom prst="rect">
            <a:avLst/>
          </a:prstGeom>
          <a:solidFill>
            <a:schemeClr val="bg1"/>
          </a:solid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Fractional Reduction </a:t>
            </a:r>
            <a:endParaRPr lang="en-US" sz="2000" b="1" dirty="0">
              <a:latin typeface="Times New Roman" panose="02020603050405020304" pitchFamily="18" charset="0"/>
              <a:cs typeface="Times New Roman" panose="02020603050405020304" pitchFamily="18" charset="0"/>
            </a:endParaRPr>
          </a:p>
          <a:p>
            <a:pPr algn="ctr"/>
            <a:r>
              <a:rPr lang="en-US" sz="2000" b="1" dirty="0" smtClean="0">
                <a:latin typeface="Times New Roman" panose="02020603050405020304" pitchFamily="18" charset="0"/>
                <a:cs typeface="Times New Roman" panose="02020603050405020304" pitchFamily="18" charset="0"/>
              </a:rPr>
              <a:t>Upstream Electron Dosage </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530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152400"/>
            <a:ext cx="8610600" cy="2181130"/>
          </a:xfrm>
          <a:prstGeom prst="rect">
            <a:avLst/>
          </a:prstGeom>
        </p:spPr>
      </p:pic>
      <p:pic>
        <p:nvPicPr>
          <p:cNvPr id="5" name="Picture 4"/>
          <p:cNvPicPr>
            <a:picLocks noChangeAspect="1"/>
          </p:cNvPicPr>
          <p:nvPr/>
        </p:nvPicPr>
        <p:blipFill>
          <a:blip r:embed="rId3"/>
          <a:stretch>
            <a:fillRect/>
          </a:stretch>
        </p:blipFill>
        <p:spPr>
          <a:xfrm>
            <a:off x="263236" y="2335839"/>
            <a:ext cx="4334164" cy="2722051"/>
          </a:xfrm>
          <a:prstGeom prst="rect">
            <a:avLst/>
          </a:prstGeom>
        </p:spPr>
      </p:pic>
      <p:pic>
        <p:nvPicPr>
          <p:cNvPr id="6" name="Picture 5"/>
          <p:cNvPicPr>
            <a:picLocks noChangeAspect="1"/>
          </p:cNvPicPr>
          <p:nvPr/>
        </p:nvPicPr>
        <p:blipFill>
          <a:blip r:embed="rId4"/>
          <a:stretch>
            <a:fillRect/>
          </a:stretch>
        </p:blipFill>
        <p:spPr>
          <a:xfrm>
            <a:off x="5181600" y="2209800"/>
            <a:ext cx="3429000" cy="4498753"/>
          </a:xfrm>
          <a:prstGeom prst="rect">
            <a:avLst/>
          </a:prstGeom>
        </p:spPr>
      </p:pic>
      <p:sp>
        <p:nvSpPr>
          <p:cNvPr id="3" name="TextBox 2"/>
          <p:cNvSpPr txBox="1"/>
          <p:nvPr/>
        </p:nvSpPr>
        <p:spPr>
          <a:xfrm>
            <a:off x="228600" y="5095867"/>
            <a:ext cx="4800600" cy="1631216"/>
          </a:xfrm>
          <a:prstGeom prst="rect">
            <a:avLst/>
          </a:prstGeom>
          <a:noFill/>
        </p:spPr>
        <p:txBody>
          <a:bodyPr wrap="square" rtlCol="0">
            <a:spAutoFit/>
          </a:bodyPr>
          <a:lstStyle/>
          <a:p>
            <a:r>
              <a:rPr lang="en-US" sz="2000" dirty="0" smtClean="0">
                <a:solidFill>
                  <a:srgbClr val="FF0000"/>
                </a:solidFill>
                <a:latin typeface="Times New Roman" panose="02020603050405020304" pitchFamily="18" charset="0"/>
                <a:cs typeface="Times New Roman" panose="02020603050405020304" pitchFamily="18" charset="0"/>
              </a:rPr>
              <a:t>This European paper gives similar 100 – 500 km orbital dosage reduction of 60 – 75 % with more sophisticated GEANT tracking code for electron motions in near-Europa </a:t>
            </a:r>
            <a:r>
              <a:rPr lang="en-US" sz="2000" dirty="0" err="1" smtClean="0">
                <a:solidFill>
                  <a:srgbClr val="FF0000"/>
                </a:solidFill>
                <a:latin typeface="Times New Roman" panose="02020603050405020304" pitchFamily="18" charset="0"/>
                <a:cs typeface="Times New Roman" panose="02020603050405020304" pitchFamily="18" charset="0"/>
              </a:rPr>
              <a:t>magnetospheric</a:t>
            </a:r>
            <a:r>
              <a:rPr lang="en-US" sz="2000" dirty="0" smtClean="0">
                <a:solidFill>
                  <a:srgbClr val="FF0000"/>
                </a:solidFill>
                <a:latin typeface="Times New Roman" panose="02020603050405020304" pitchFamily="18" charset="0"/>
                <a:cs typeface="Times New Roman" panose="02020603050405020304" pitchFamily="18" charset="0"/>
              </a:rPr>
              <a:t> magnetic field, Version 2. </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028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153400" cy="1143000"/>
          </a:xfrm>
        </p:spPr>
        <p:txBody>
          <a:bodyPr/>
          <a:lstStyle/>
          <a:p>
            <a:r>
              <a:rPr lang="en-US" b="1" dirty="0" smtClean="0">
                <a:latin typeface="Times New Roman" panose="02020603050405020304" pitchFamily="18" charset="0"/>
                <a:cs typeface="Times New Roman" panose="02020603050405020304" pitchFamily="18" charset="0"/>
              </a:rPr>
              <a:t>Mission TID Doses @ 100-mil-Al</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95400"/>
            <a:ext cx="8763000" cy="4114800"/>
          </a:xfrm>
        </p:spPr>
        <p:txBody>
          <a:bodyPr/>
          <a:lstStyle/>
          <a:p>
            <a:r>
              <a:rPr lang="en-US" dirty="0" smtClean="0">
                <a:latin typeface="Times New Roman" panose="02020603050405020304" pitchFamily="18" charset="0"/>
                <a:cs typeface="Times New Roman" panose="02020603050405020304" pitchFamily="18" charset="0"/>
              </a:rPr>
              <a:t>Jupiter Europa Orbiter (JEO)	2.9 </a:t>
            </a:r>
            <a:r>
              <a:rPr lang="en-US" dirty="0" err="1" smtClean="0">
                <a:latin typeface="Times New Roman" panose="02020603050405020304" pitchFamily="18" charset="0"/>
                <a:cs typeface="Times New Roman" panose="02020603050405020304" pitchFamily="18" charset="0"/>
              </a:rPr>
              <a:t>Mrad</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109 days in Europa orbit	1.25 </a:t>
            </a:r>
            <a:r>
              <a:rPr lang="en-US" dirty="0" err="1" smtClean="0">
                <a:latin typeface="Times New Roman" panose="02020603050405020304" pitchFamily="18" charset="0"/>
                <a:cs typeface="Times New Roman" panose="02020603050405020304" pitchFamily="18" charset="0"/>
              </a:rPr>
              <a:t>Mrad</a:t>
            </a:r>
            <a:endParaRPr lang="en-US" dirty="0" smtClean="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Moon tour			1.65 </a:t>
            </a:r>
            <a:r>
              <a:rPr lang="en-US" dirty="0" err="1" smtClean="0">
                <a:latin typeface="Times New Roman" panose="02020603050405020304" pitchFamily="18" charset="0"/>
                <a:cs typeface="Times New Roman" panose="02020603050405020304" pitchFamily="18" charset="0"/>
              </a:rPr>
              <a:t>Mrad</a:t>
            </a:r>
            <a:endParaRPr lang="en-US" dirty="0" smtClean="0">
              <a:latin typeface="Times New Roman" panose="02020603050405020304" pitchFamily="18" charset="0"/>
              <a:cs typeface="Times New Roman" panose="02020603050405020304" pitchFamily="18" charset="0"/>
            </a:endParaRPr>
          </a:p>
          <a:p>
            <a:r>
              <a:rPr lang="en-US" b="1" dirty="0" smtClean="0">
                <a:solidFill>
                  <a:srgbClr val="FF0000"/>
                </a:solidFill>
                <a:latin typeface="Times New Roman" panose="02020603050405020304" pitchFamily="18" charset="0"/>
                <a:cs typeface="Times New Roman" panose="02020603050405020304" pitchFamily="18" charset="0"/>
              </a:rPr>
              <a:t>JEO-B orbiter (1 month)		1.6 </a:t>
            </a:r>
            <a:r>
              <a:rPr lang="en-US" b="1" dirty="0" err="1" smtClean="0">
                <a:solidFill>
                  <a:srgbClr val="FF0000"/>
                </a:solidFill>
                <a:latin typeface="Times New Roman" panose="02020603050405020304" pitchFamily="18" charset="0"/>
                <a:cs typeface="Times New Roman" panose="02020603050405020304" pitchFamily="18" charset="0"/>
              </a:rPr>
              <a:t>Mrad</a:t>
            </a:r>
            <a:endParaRPr lang="en-US" b="1" dirty="0" smtClean="0">
              <a:solidFill>
                <a:srgbClr val="FF0000"/>
              </a:solidFill>
              <a:latin typeface="Times New Roman" panose="02020603050405020304" pitchFamily="18" charset="0"/>
              <a:cs typeface="Times New Roman" panose="02020603050405020304" pitchFamily="18" charset="0"/>
            </a:endParaRPr>
          </a:p>
          <a:p>
            <a:r>
              <a:rPr lang="en-US" b="1" dirty="0" smtClean="0">
                <a:solidFill>
                  <a:srgbClr val="FF0000"/>
                </a:solidFill>
                <a:latin typeface="Times New Roman" panose="02020603050405020304" pitchFamily="18" charset="0"/>
                <a:cs typeface="Times New Roman" panose="02020603050405020304" pitchFamily="18" charset="0"/>
              </a:rPr>
              <a:t>EDGE orbiter (3 months)	2.1 </a:t>
            </a:r>
            <a:r>
              <a:rPr lang="en-US" b="1" dirty="0" err="1" smtClean="0">
                <a:solidFill>
                  <a:srgbClr val="FF0000"/>
                </a:solidFill>
                <a:latin typeface="Times New Roman" panose="02020603050405020304" pitchFamily="18" charset="0"/>
                <a:cs typeface="Times New Roman" panose="02020603050405020304" pitchFamily="18" charset="0"/>
              </a:rPr>
              <a:t>Mrad</a:t>
            </a:r>
            <a:r>
              <a:rPr lang="en-US" b="1" dirty="0" smtClean="0">
                <a:solidFill>
                  <a:srgbClr val="FF0000"/>
                </a:solidFill>
                <a:latin typeface="Times New Roman" panose="02020603050405020304" pitchFamily="18" charset="0"/>
                <a:cs typeface="Times New Roman" panose="02020603050405020304" pitchFamily="18" charset="0"/>
              </a:rPr>
              <a:t> (0.25 </a:t>
            </a:r>
            <a:r>
              <a:rPr lang="en-US" b="1" dirty="0" err="1" smtClean="0">
                <a:solidFill>
                  <a:srgbClr val="FF0000"/>
                </a:solidFill>
                <a:latin typeface="Times New Roman" panose="02020603050405020304" pitchFamily="18" charset="0"/>
                <a:cs typeface="Times New Roman" panose="02020603050405020304" pitchFamily="18" charset="0"/>
              </a:rPr>
              <a:t>Mrad</a:t>
            </a:r>
            <a:r>
              <a:rPr lang="en-US" b="1" dirty="0" smtClean="0">
                <a:solidFill>
                  <a:srgbClr val="FF0000"/>
                </a:solidFill>
                <a:latin typeface="Times New Roman" panose="02020603050405020304" pitchFamily="18" charset="0"/>
                <a:cs typeface="Times New Roman" panose="02020603050405020304" pitchFamily="18" charset="0"/>
              </a:rPr>
              <a:t>/month)</a:t>
            </a:r>
          </a:p>
          <a:p>
            <a:r>
              <a:rPr lang="en-US" dirty="0" smtClean="0">
                <a:latin typeface="Times New Roman" panose="02020603050405020304" pitchFamily="18" charset="0"/>
                <a:cs typeface="Times New Roman" panose="02020603050405020304" pitchFamily="18" charset="0"/>
              </a:rPr>
              <a:t>JEO-C multiple flyby		2.0 </a:t>
            </a:r>
            <a:r>
              <a:rPr lang="en-US" dirty="0" err="1" smtClean="0">
                <a:latin typeface="Times New Roman" panose="02020603050405020304" pitchFamily="18" charset="0"/>
                <a:cs typeface="Times New Roman" panose="02020603050405020304" pitchFamily="18" charset="0"/>
              </a:rPr>
              <a:t>Mrad</a:t>
            </a:r>
            <a:r>
              <a:rPr lang="en-US" dirty="0" smtClean="0">
                <a:latin typeface="Times New Roman" panose="02020603050405020304" pitchFamily="18" charset="0"/>
                <a:cs typeface="Times New Roman" panose="02020603050405020304" pitchFamily="18" charset="0"/>
              </a:rPr>
              <a:t>       </a:t>
            </a:r>
            <a:endParaRPr lang="en-US" sz="4000" b="1" dirty="0" smtClean="0">
              <a:solidFill>
                <a:srgbClr val="FF0000"/>
              </a:solidFill>
              <a:latin typeface="Times New Roman" panose="02020603050405020304" pitchFamily="18" charset="0"/>
              <a:cs typeface="Times New Roman" panose="02020603050405020304" pitchFamily="18" charset="0"/>
            </a:endParaRPr>
          </a:p>
          <a:p>
            <a:r>
              <a:rPr lang="en-US" b="1" dirty="0" err="1" smtClean="0">
                <a:latin typeface="Times New Roman" panose="02020603050405020304" pitchFamily="18" charset="0"/>
                <a:cs typeface="Times New Roman" panose="02020603050405020304" pitchFamily="18" charset="0"/>
              </a:rPr>
              <a:t>Europa</a:t>
            </a:r>
            <a:r>
              <a:rPr lang="en-US" b="1" dirty="0" smtClean="0">
                <a:latin typeface="Times New Roman" panose="02020603050405020304" pitchFamily="18" charset="0"/>
                <a:cs typeface="Times New Roman" panose="02020603050405020304" pitchFamily="18" charset="0"/>
              </a:rPr>
              <a:t> Clipper (2014 AO)	2.7 </a:t>
            </a:r>
            <a:r>
              <a:rPr lang="en-US" b="1" dirty="0" err="1" smtClean="0">
                <a:latin typeface="Times New Roman" panose="02020603050405020304" pitchFamily="18" charset="0"/>
                <a:cs typeface="Times New Roman" panose="02020603050405020304" pitchFamily="18" charset="0"/>
              </a:rPr>
              <a:t>Mrad</a:t>
            </a:r>
            <a:endParaRPr lang="en-US" b="1" dirty="0" smtClean="0">
              <a:latin typeface="Times New Roman" panose="02020603050405020304" pitchFamily="18" charset="0"/>
              <a:cs typeface="Times New Roman" panose="02020603050405020304" pitchFamily="18" charset="0"/>
            </a:endParaRPr>
          </a:p>
          <a:p>
            <a:r>
              <a:rPr lang="en-US" b="1" dirty="0" smtClean="0">
                <a:solidFill>
                  <a:srgbClr val="FF0000"/>
                </a:solidFill>
                <a:latin typeface="Times New Roman" panose="02020603050405020304" pitchFamily="18" charset="0"/>
                <a:cs typeface="Times New Roman" panose="02020603050405020304" pitchFamily="18" charset="0"/>
              </a:rPr>
              <a:t>Europa Orbiter (2014 AO)	4 </a:t>
            </a:r>
            <a:r>
              <a:rPr lang="en-US" b="1" dirty="0" err="1" smtClean="0">
                <a:solidFill>
                  <a:srgbClr val="FF0000"/>
                </a:solidFill>
                <a:latin typeface="Times New Roman" panose="02020603050405020304" pitchFamily="18" charset="0"/>
                <a:cs typeface="Times New Roman" panose="02020603050405020304" pitchFamily="18" charset="0"/>
              </a:rPr>
              <a:t>Mrad</a:t>
            </a:r>
            <a:r>
              <a:rPr lang="en-US" b="1" dirty="0" smtClean="0">
                <a:solidFill>
                  <a:srgbClr val="FF0000"/>
                </a:solidFill>
                <a:latin typeface="Times New Roman" panose="02020603050405020304" pitchFamily="18" charset="0"/>
                <a:cs typeface="Times New Roman" panose="02020603050405020304" pitchFamily="18" charset="0"/>
              </a:rPr>
              <a:t> (1 year in orbit, </a:t>
            </a:r>
          </a:p>
          <a:p>
            <a:pPr marL="0" indent="0">
              <a:buNone/>
            </a:pPr>
            <a:r>
              <a:rPr lang="en-US" b="1" dirty="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				0.25 </a:t>
            </a:r>
            <a:r>
              <a:rPr lang="en-US" b="1" dirty="0" err="1" smtClean="0">
                <a:solidFill>
                  <a:srgbClr val="FF0000"/>
                </a:solidFill>
                <a:latin typeface="Times New Roman" panose="02020603050405020304" pitchFamily="18" charset="0"/>
                <a:cs typeface="Times New Roman" panose="02020603050405020304" pitchFamily="18" charset="0"/>
              </a:rPr>
              <a:t>Mrad</a:t>
            </a:r>
            <a:r>
              <a:rPr lang="en-US" b="1" dirty="0" smtClean="0">
                <a:solidFill>
                  <a:srgbClr val="FF0000"/>
                </a:solidFill>
                <a:latin typeface="Times New Roman" panose="02020603050405020304" pitchFamily="18" charset="0"/>
                <a:cs typeface="Times New Roman" panose="02020603050405020304" pitchFamily="18" charset="0"/>
              </a:rPr>
              <a:t>/month</a:t>
            </a:r>
          </a:p>
          <a:p>
            <a:pPr marL="0" indent="0">
              <a:buNone/>
            </a:pPr>
            <a:endParaRPr lang="en-US" sz="12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Conclusion: JEO-B (2012), EDGE (2014), and 2014 AO orbiter mission doses mutually consistent with 1.35 </a:t>
            </a:r>
            <a:r>
              <a:rPr lang="en-US"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Mrad</a:t>
            </a: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jovian</a:t>
            </a: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moon tour and 0.25 </a:t>
            </a:r>
            <a:r>
              <a:rPr lang="en-US"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Mrad</a:t>
            </a:r>
            <a:r>
              <a:rPr lang="en-US"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/month in orbit</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511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lstStyle/>
          <a:p>
            <a:r>
              <a:rPr lang="en-US" b="1" dirty="0" smtClean="0">
                <a:latin typeface="Times New Roman" panose="02020603050405020304" pitchFamily="18" charset="0"/>
                <a:cs typeface="Times New Roman" panose="02020603050405020304" pitchFamily="18" charset="0"/>
              </a:rPr>
              <a:t>Towards Near-Environment Radiation Model</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762000"/>
            <a:ext cx="8686800" cy="4525963"/>
          </a:xfrm>
        </p:spPr>
        <p:txBody>
          <a:bodyPr/>
          <a:lstStyle/>
          <a:p>
            <a:r>
              <a:rPr lang="en-US" dirty="0" smtClean="0">
                <a:latin typeface="Times New Roman" panose="02020603050405020304" pitchFamily="18" charset="0"/>
                <a:cs typeface="Times New Roman" panose="02020603050405020304" pitchFamily="18" charset="0"/>
              </a:rPr>
              <a:t>Version 1 – 2 models have used simplified simulations of magnetosphere – moon magnetic field interaction to track electron motions between moon surface and the </a:t>
            </a:r>
            <a:r>
              <a:rPr lang="en-US" dirty="0" err="1" smtClean="0">
                <a:latin typeface="Times New Roman" panose="02020603050405020304" pitchFamily="18" charset="0"/>
                <a:cs typeface="Times New Roman" panose="02020603050405020304" pitchFamily="18" charset="0"/>
              </a:rPr>
              <a:t>magnetospheric</a:t>
            </a:r>
            <a:r>
              <a:rPr lang="en-US" dirty="0" smtClean="0">
                <a:latin typeface="Times New Roman" panose="02020603050405020304" pitchFamily="18" charset="0"/>
                <a:cs typeface="Times New Roman" panose="02020603050405020304" pitchFamily="18" charset="0"/>
              </a:rPr>
              <a:t> environment far upstream of Europa.</a:t>
            </a:r>
          </a:p>
          <a:p>
            <a:r>
              <a:rPr lang="en-US" dirty="0" smtClean="0">
                <a:latin typeface="Times New Roman" panose="02020603050405020304" pitchFamily="18" charset="0"/>
                <a:cs typeface="Times New Roman" panose="02020603050405020304" pitchFamily="18" charset="0"/>
              </a:rPr>
              <a:t>Version 3 model would use multi-fluid MHD and/or hybrid (full ion kinetics, electron fluid) model of magnetosphere – moon interaction for electron tracking in more realistic field model.</a:t>
            </a:r>
          </a:p>
          <a:p>
            <a:r>
              <a:rPr lang="en-US" dirty="0">
                <a:latin typeface="Times New Roman" panose="02020603050405020304" pitchFamily="18" charset="0"/>
                <a:cs typeface="Times New Roman" panose="02020603050405020304" pitchFamily="18" charset="0"/>
              </a:rPr>
              <a:t>Version </a:t>
            </a:r>
            <a:r>
              <a:rPr lang="en-US" dirty="0" smtClean="0">
                <a:latin typeface="Times New Roman" panose="02020603050405020304" pitchFamily="18" charset="0"/>
                <a:cs typeface="Times New Roman" panose="02020603050405020304" pitchFamily="18" charset="0"/>
              </a:rPr>
              <a:t>4 </a:t>
            </a:r>
            <a:r>
              <a:rPr lang="en-US" dirty="0">
                <a:latin typeface="Times New Roman" panose="02020603050405020304" pitchFamily="18" charset="0"/>
                <a:cs typeface="Times New Roman" panose="02020603050405020304" pitchFamily="18" charset="0"/>
              </a:rPr>
              <a:t>model would </a:t>
            </a:r>
            <a:r>
              <a:rPr lang="en-US" dirty="0" smtClean="0">
                <a:latin typeface="Times New Roman" panose="02020603050405020304" pitchFamily="18" charset="0"/>
                <a:cs typeface="Times New Roman" panose="02020603050405020304" pitchFamily="18" charset="0"/>
              </a:rPr>
              <a:t>iteratively calculate evolution of ionospheric response to changing upstream </a:t>
            </a:r>
            <a:r>
              <a:rPr lang="en-US" dirty="0" err="1" smtClean="0">
                <a:latin typeface="Times New Roman" panose="02020603050405020304" pitchFamily="18" charset="0"/>
                <a:cs typeface="Times New Roman" panose="02020603050405020304" pitchFamily="18" charset="0"/>
              </a:rPr>
              <a:t>magnetospheric</a:t>
            </a:r>
            <a:r>
              <a:rPr lang="en-US" dirty="0" smtClean="0">
                <a:latin typeface="Times New Roman" panose="02020603050405020304" pitchFamily="18" charset="0"/>
                <a:cs typeface="Times New Roman" panose="02020603050405020304" pitchFamily="18" charset="0"/>
              </a:rPr>
              <a:t> conditions and resultant variations of atmospheric sources from surface irradiation and losses to ionosphere-magnetosphere  </a:t>
            </a:r>
          </a:p>
          <a:p>
            <a:r>
              <a:rPr lang="en-US" dirty="0" smtClean="0">
                <a:latin typeface="Times New Roman" panose="02020603050405020304" pitchFamily="18" charset="0"/>
                <a:cs typeface="Times New Roman" panose="02020603050405020304" pitchFamily="18" charset="0"/>
              </a:rPr>
              <a:t>Version 5 model would extend Version 4 by using particle-in-cell fully kinetic model for protons, heavier ions, and electrons.</a:t>
            </a:r>
          </a:p>
          <a:p>
            <a:pPr marL="0" indent="0">
              <a:buNone/>
            </a:pPr>
            <a:r>
              <a:rPr lang="en-US"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This would be the most computationally intensive approach 	but might become more feasible by time of arrival at Europa. </a:t>
            </a:r>
          </a:p>
        </p:txBody>
      </p:sp>
    </p:spTree>
    <p:extLst>
      <p:ext uri="{BB962C8B-B14F-4D97-AF65-F5344CB8AC3E}">
        <p14:creationId xmlns:p14="http://schemas.microsoft.com/office/powerpoint/2010/main" val="1435613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85800"/>
          </a:xfrm>
        </p:spPr>
        <p:txBody>
          <a:bodyPr/>
          <a:lstStyle/>
          <a:p>
            <a:r>
              <a:rPr lang="en-US" b="1" dirty="0" smtClean="0">
                <a:latin typeface="Times New Roman" panose="02020603050405020304" pitchFamily="18" charset="0"/>
                <a:cs typeface="Times New Roman" panose="02020603050405020304" pitchFamily="18" charset="0"/>
              </a:rPr>
              <a:t>Conclusions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685800"/>
            <a:ext cx="8763000" cy="4525963"/>
          </a:xfrm>
        </p:spPr>
        <p:txBody>
          <a:bodyPr/>
          <a:lstStyle/>
          <a:p>
            <a:r>
              <a:rPr lang="en-US" dirty="0" smtClean="0">
                <a:latin typeface="Times New Roman" panose="02020603050405020304" pitchFamily="18" charset="0"/>
                <a:cs typeface="Times New Roman" panose="02020603050405020304" pitchFamily="18" charset="0"/>
              </a:rPr>
              <a:t>Maximization of Europa science return requires excellent data from </a:t>
            </a:r>
            <a:r>
              <a:rPr lang="en-US" i="1" dirty="0" smtClean="0">
                <a:latin typeface="Times New Roman" panose="02020603050405020304" pitchFamily="18" charset="0"/>
                <a:cs typeface="Times New Roman" panose="02020603050405020304" pitchFamily="18" charset="0"/>
              </a:rPr>
              <a:t>operational </a:t>
            </a:r>
            <a:r>
              <a:rPr lang="en-US" dirty="0" smtClean="0">
                <a:latin typeface="Times New Roman" panose="02020603050405020304" pitchFamily="18" charset="0"/>
                <a:cs typeface="Times New Roman" panose="02020603050405020304" pitchFamily="18" charset="0"/>
              </a:rPr>
              <a:t>instruments with </a:t>
            </a:r>
            <a:r>
              <a:rPr lang="en-US" i="1" dirty="0" smtClean="0">
                <a:latin typeface="Times New Roman" panose="02020603050405020304" pitchFamily="18" charset="0"/>
                <a:cs typeface="Times New Roman" panose="02020603050405020304" pitchFamily="18" charset="0"/>
              </a:rPr>
              <a:t>minimal</a:t>
            </a:r>
            <a:r>
              <a:rPr lang="en-US" dirty="0" smtClean="0">
                <a:latin typeface="Times New Roman" panose="02020603050405020304" pitchFamily="18" charset="0"/>
                <a:cs typeface="Times New Roman" panose="02020603050405020304" pitchFamily="18" charset="0"/>
              </a:rPr>
              <a:t> radiation noise.</a:t>
            </a:r>
          </a:p>
          <a:p>
            <a:r>
              <a:rPr lang="en-US" i="1" dirty="0" smtClean="0">
                <a:latin typeface="Times New Roman" panose="02020603050405020304" pitchFamily="18" charset="0"/>
                <a:cs typeface="Times New Roman" panose="02020603050405020304" pitchFamily="18" charset="0"/>
              </a:rPr>
              <a:t>There is no adequate near-environment radiation model to support the spacecraft and instrument operational planning for flyby, orbiter, </a:t>
            </a:r>
            <a:r>
              <a:rPr lang="en-US" i="1" dirty="0" smtClean="0">
                <a:latin typeface="Times New Roman" panose="02020603050405020304" pitchFamily="18" charset="0"/>
                <a:cs typeface="Times New Roman" panose="02020603050405020304" pitchFamily="18" charset="0"/>
              </a:rPr>
              <a:t>penetrator</a:t>
            </a:r>
            <a:r>
              <a:rPr lang="en-US" i="1" dirty="0" smtClean="0">
                <a:latin typeface="Times New Roman" panose="02020603050405020304" pitchFamily="18" charset="0"/>
                <a:cs typeface="Times New Roman" panose="02020603050405020304" pitchFamily="18" charset="0"/>
              </a:rPr>
              <a:t>, and lander missions. </a:t>
            </a:r>
          </a:p>
          <a:p>
            <a:r>
              <a:rPr lang="en-US" dirty="0" smtClean="0">
                <a:latin typeface="Times New Roman" panose="02020603050405020304" pitchFamily="18" charset="0"/>
                <a:cs typeface="Times New Roman" panose="02020603050405020304" pitchFamily="18" charset="0"/>
              </a:rPr>
              <a:t>Resultant overestimation of shielding mass, as fraction of total dry mass for chemical or solar electric propulsion options, is presently limiting instrument complement and potential science critical to “nailing” ocean confirmation and characterization.</a:t>
            </a:r>
          </a:p>
          <a:p>
            <a:r>
              <a:rPr lang="en-US" i="1" dirty="0" smtClean="0">
                <a:latin typeface="Times New Roman" panose="02020603050405020304" pitchFamily="18" charset="0"/>
                <a:cs typeface="Times New Roman" panose="02020603050405020304" pitchFamily="18" charset="0"/>
              </a:rPr>
              <a:t>Version 3 near-environment model, constrained by integration of Galileo flyby data to MHD-hybrid models, is the next step. </a:t>
            </a:r>
          </a:p>
          <a:p>
            <a:r>
              <a:rPr lang="en-US" dirty="0" smtClean="0">
                <a:latin typeface="Times New Roman" panose="02020603050405020304" pitchFamily="18" charset="0"/>
                <a:cs typeface="Times New Roman" panose="02020603050405020304" pitchFamily="18" charset="0"/>
              </a:rPr>
              <a:t>Version 4 model would also be relevant to understanding non-oceanic origins of the putative </a:t>
            </a:r>
            <a:r>
              <a:rPr lang="en-US" dirty="0" err="1" smtClean="0">
                <a:latin typeface="Times New Roman" panose="02020603050405020304" pitchFamily="18" charset="0"/>
                <a:cs typeface="Times New Roman" panose="02020603050405020304" pitchFamily="18" charset="0"/>
              </a:rPr>
              <a:t>cryovolcanic</a:t>
            </a:r>
            <a:r>
              <a:rPr lang="en-US" dirty="0" smtClean="0">
                <a:latin typeface="Times New Roman" panose="02020603050405020304" pitchFamily="18" charset="0"/>
                <a:cs typeface="Times New Roman" panose="02020603050405020304" pitchFamily="18" charset="0"/>
              </a:rPr>
              <a:t> water plumes and the prospects for detection and characterization of </a:t>
            </a:r>
            <a:r>
              <a:rPr lang="en-US" dirty="0" err="1" smtClean="0">
                <a:latin typeface="Times New Roman" panose="02020603050405020304" pitchFamily="18" charset="0"/>
                <a:cs typeface="Times New Roman" panose="02020603050405020304" pitchFamily="18" charset="0"/>
              </a:rPr>
              <a:t>biosignatures</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Version 5 global PIC model may become feasible prior to arrival.</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1203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3733800"/>
            <a:ext cx="8791688" cy="2733725"/>
          </a:xfrm>
          <a:prstGeom prst="rect">
            <a:avLst/>
          </a:prstGeom>
        </p:spPr>
      </p:pic>
      <p:sp>
        <p:nvSpPr>
          <p:cNvPr id="5" name="TextBox 4"/>
          <p:cNvSpPr txBox="1"/>
          <p:nvPr/>
        </p:nvSpPr>
        <p:spPr>
          <a:xfrm>
            <a:off x="3736193" y="533400"/>
            <a:ext cx="1752600"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Cooper et al. </a:t>
            </a:r>
          </a:p>
          <a:p>
            <a:r>
              <a:rPr lang="en-US" sz="2000" dirty="0" smtClean="0">
                <a:latin typeface="Times New Roman" panose="02020603050405020304" pitchFamily="18" charset="0"/>
                <a:cs typeface="Times New Roman" panose="02020603050405020304" pitchFamily="18" charset="0"/>
              </a:rPr>
              <a:t>(Icarus, 2001)</a:t>
            </a:r>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304800" y="58866"/>
            <a:ext cx="3124200" cy="3954334"/>
          </a:xfrm>
          <a:prstGeom prst="rect">
            <a:avLst/>
          </a:prstGeom>
        </p:spPr>
      </p:pic>
      <p:pic>
        <p:nvPicPr>
          <p:cNvPr id="7" name="Picture 6"/>
          <p:cNvPicPr>
            <a:picLocks noChangeAspect="1"/>
          </p:cNvPicPr>
          <p:nvPr/>
        </p:nvPicPr>
        <p:blipFill>
          <a:blip r:embed="rId4"/>
          <a:stretch>
            <a:fillRect/>
          </a:stretch>
        </p:blipFill>
        <p:spPr>
          <a:xfrm>
            <a:off x="5865258" y="81598"/>
            <a:ext cx="3014175" cy="3908869"/>
          </a:xfrm>
          <a:prstGeom prst="rect">
            <a:avLst/>
          </a:prstGeom>
        </p:spPr>
      </p:pic>
      <p:sp>
        <p:nvSpPr>
          <p:cNvPr id="8" name="Rectangle 7"/>
          <p:cNvSpPr/>
          <p:nvPr/>
        </p:nvSpPr>
        <p:spPr>
          <a:xfrm>
            <a:off x="5638800" y="5943600"/>
            <a:ext cx="914400" cy="238075"/>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620000" y="5334001"/>
            <a:ext cx="914400" cy="609600"/>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928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09600"/>
          </a:xfrm>
        </p:spPr>
        <p:txBody>
          <a:bodyPr/>
          <a:lstStyle/>
          <a:p>
            <a:r>
              <a:rPr lang="en-US" b="1" dirty="0" smtClean="0">
                <a:latin typeface="Times New Roman" panose="02020603050405020304" pitchFamily="18" charset="0"/>
                <a:cs typeface="Times New Roman" panose="02020603050405020304" pitchFamily="18" charset="0"/>
              </a:rPr>
              <a:t>References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762000"/>
            <a:ext cx="8534400" cy="4525963"/>
          </a:xfrm>
        </p:spPr>
        <p:txBody>
          <a:bodyPr/>
          <a:lstStyle/>
          <a:p>
            <a:r>
              <a:rPr lang="en-US" sz="1800" dirty="0">
                <a:latin typeface="Times New Roman" panose="02020603050405020304" pitchFamily="18" charset="0"/>
                <a:cs typeface="Times New Roman" panose="02020603050405020304" pitchFamily="18" charset="0"/>
              </a:rPr>
              <a:t>Divine, N., and H. B. Garrett (1983), Charged particle distributions in Jupiter’s magnetosphere, </a:t>
            </a:r>
            <a:r>
              <a:rPr lang="en-US" sz="1800" i="1" dirty="0">
                <a:latin typeface="Times New Roman" panose="02020603050405020304" pitchFamily="18" charset="0"/>
                <a:cs typeface="Times New Roman" panose="02020603050405020304" pitchFamily="18" charset="0"/>
              </a:rPr>
              <a:t>J. </a:t>
            </a:r>
            <a:r>
              <a:rPr lang="en-US" sz="1800" i="1" dirty="0" err="1">
                <a:latin typeface="Times New Roman" panose="02020603050405020304" pitchFamily="18" charset="0"/>
                <a:cs typeface="Times New Roman" panose="02020603050405020304" pitchFamily="18" charset="0"/>
              </a:rPr>
              <a:t>Geophys</a:t>
            </a:r>
            <a:r>
              <a:rPr lang="en-US" sz="1800" i="1" dirty="0">
                <a:latin typeface="Times New Roman" panose="02020603050405020304" pitchFamily="18" charset="0"/>
                <a:cs typeface="Times New Roman" panose="02020603050405020304" pitchFamily="18" charset="0"/>
              </a:rPr>
              <a:t>. Res., 88</a:t>
            </a:r>
            <a:r>
              <a:rPr lang="en-US" sz="1800" dirty="0">
                <a:latin typeface="Times New Roman" panose="02020603050405020304" pitchFamily="18" charset="0"/>
                <a:cs typeface="Times New Roman" panose="02020603050405020304" pitchFamily="18" charset="0"/>
              </a:rPr>
              <a:t>, 6889-6903</a:t>
            </a:r>
            <a:r>
              <a:rPr lang="en-US" sz="1800" dirty="0" smtClean="0">
                <a:latin typeface="Times New Roman" panose="02020603050405020304" pitchFamily="18" charset="0"/>
                <a:cs typeface="Times New Roman" panose="02020603050405020304" pitchFamily="18" charset="0"/>
              </a:rPr>
              <a:t>.</a:t>
            </a:r>
          </a:p>
          <a:p>
            <a:r>
              <a:rPr lang="en-US" sz="1800" dirty="0" err="1">
                <a:latin typeface="Times New Roman" panose="02020603050405020304" pitchFamily="18" charset="0"/>
                <a:cs typeface="Times New Roman" panose="02020603050405020304" pitchFamily="18" charset="0"/>
              </a:rPr>
              <a:t>Fillius</a:t>
            </a:r>
            <a:r>
              <a:rPr lang="en-US" sz="1800" dirty="0">
                <a:latin typeface="Times New Roman" panose="02020603050405020304" pitchFamily="18" charset="0"/>
                <a:cs typeface="Times New Roman" panose="02020603050405020304" pitchFamily="18" charset="0"/>
              </a:rPr>
              <a:t>, W. (1988), Toward a comprehensive theory for the sweeping of trapped radiation by inert orbiting matter, </a:t>
            </a:r>
            <a:r>
              <a:rPr lang="en-US" sz="1800" i="1" dirty="0">
                <a:latin typeface="Times New Roman" panose="02020603050405020304" pitchFamily="18" charset="0"/>
                <a:cs typeface="Times New Roman" panose="02020603050405020304" pitchFamily="18" charset="0"/>
              </a:rPr>
              <a:t>J. </a:t>
            </a:r>
            <a:r>
              <a:rPr lang="en-US" sz="1800" i="1" dirty="0" err="1">
                <a:latin typeface="Times New Roman" panose="02020603050405020304" pitchFamily="18" charset="0"/>
                <a:cs typeface="Times New Roman" panose="02020603050405020304" pitchFamily="18" charset="0"/>
              </a:rPr>
              <a:t>Geophys</a:t>
            </a:r>
            <a:r>
              <a:rPr lang="en-US" sz="1800" i="1" dirty="0">
                <a:latin typeface="Times New Roman" panose="02020603050405020304" pitchFamily="18" charset="0"/>
                <a:cs typeface="Times New Roman" panose="02020603050405020304" pitchFamily="18" charset="0"/>
              </a:rPr>
              <a:t>. Res.</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93(A12)</a:t>
            </a:r>
            <a:r>
              <a:rPr lang="en-US" sz="1800" dirty="0">
                <a:latin typeface="Times New Roman" panose="02020603050405020304" pitchFamily="18" charset="0"/>
                <a:cs typeface="Times New Roman" panose="02020603050405020304" pitchFamily="18" charset="0"/>
              </a:rPr>
              <a:t>, 14,284-14,294</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Khurana</a:t>
            </a:r>
            <a:r>
              <a:rPr lang="en-US" sz="1800" dirty="0">
                <a:latin typeface="Times New Roman" panose="02020603050405020304" pitchFamily="18" charset="0"/>
                <a:cs typeface="Times New Roman" panose="02020603050405020304" pitchFamily="18" charset="0"/>
              </a:rPr>
              <a:t>, K. </a:t>
            </a:r>
            <a:r>
              <a:rPr lang="en-US" sz="1800" dirty="0" smtClean="0">
                <a:latin typeface="Times New Roman" panose="02020603050405020304" pitchFamily="18" charset="0"/>
                <a:cs typeface="Times New Roman" panose="02020603050405020304" pitchFamily="18" charset="0"/>
              </a:rPr>
              <a:t>K. (1997), </a:t>
            </a:r>
            <a:r>
              <a:rPr lang="en-US" sz="1800" dirty="0">
                <a:latin typeface="Times New Roman" panose="02020603050405020304" pitchFamily="18" charset="0"/>
                <a:cs typeface="Times New Roman" panose="02020603050405020304" pitchFamily="18" charset="0"/>
              </a:rPr>
              <a:t>Euler potential models of Jupiter’s </a:t>
            </a:r>
            <a:r>
              <a:rPr lang="en-US" sz="1800" dirty="0" err="1">
                <a:latin typeface="Times New Roman" panose="02020603050405020304" pitchFamily="18" charset="0"/>
                <a:cs typeface="Times New Roman" panose="02020603050405020304" pitchFamily="18" charset="0"/>
              </a:rPr>
              <a:t>magnetospheric</a:t>
            </a: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field. </a:t>
            </a:r>
            <a:r>
              <a:rPr lang="en-US" sz="1800" i="1" dirty="0" smtClean="0">
                <a:latin typeface="Times New Roman" panose="02020603050405020304" pitchFamily="18" charset="0"/>
                <a:cs typeface="Times New Roman" panose="02020603050405020304" pitchFamily="18" charset="0"/>
              </a:rPr>
              <a:t>J</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Geophys</a:t>
            </a:r>
            <a:r>
              <a:rPr lang="en-US" sz="1800" i="1" dirty="0">
                <a:latin typeface="Times New Roman" panose="02020603050405020304" pitchFamily="18" charset="0"/>
                <a:cs typeface="Times New Roman" panose="02020603050405020304" pitchFamily="18" charset="0"/>
              </a:rPr>
              <a:t>. Res. </a:t>
            </a:r>
            <a:r>
              <a:rPr lang="en-US" sz="1800" b="1" dirty="0">
                <a:latin typeface="Times New Roman" panose="02020603050405020304" pitchFamily="18" charset="0"/>
                <a:cs typeface="Times New Roman" panose="02020603050405020304" pitchFamily="18" charset="0"/>
              </a:rPr>
              <a:t>102</a:t>
            </a:r>
            <a:r>
              <a:rPr lang="en-US" sz="1800" dirty="0">
                <a:latin typeface="Times New Roman" panose="02020603050405020304" pitchFamily="18" charset="0"/>
                <a:cs typeface="Times New Roman" panose="02020603050405020304" pitchFamily="18" charset="0"/>
              </a:rPr>
              <a:t>, 11295–11306</a:t>
            </a:r>
            <a:r>
              <a:rPr lang="en-US" sz="1800" dirty="0" smtClean="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Paranicas, C., R. W. Carlson, and R. E. Johnson </a:t>
            </a:r>
            <a:r>
              <a:rPr lang="en-US" sz="1800" dirty="0" smtClean="0">
                <a:latin typeface="Times New Roman" panose="02020603050405020304" pitchFamily="18" charset="0"/>
                <a:cs typeface="Times New Roman" panose="02020603050405020304" pitchFamily="18" charset="0"/>
              </a:rPr>
              <a:t>(2001), </a:t>
            </a:r>
            <a:r>
              <a:rPr lang="en-US" sz="1800" dirty="0">
                <a:latin typeface="Times New Roman" panose="02020603050405020304" pitchFamily="18" charset="0"/>
                <a:cs typeface="Times New Roman" panose="02020603050405020304" pitchFamily="18" charset="0"/>
              </a:rPr>
              <a:t>Electron bombardment of </a:t>
            </a:r>
            <a:r>
              <a:rPr lang="en-US" sz="1800" dirty="0" smtClean="0">
                <a:latin typeface="Times New Roman" panose="02020603050405020304" pitchFamily="18" charset="0"/>
                <a:cs typeface="Times New Roman" panose="02020603050405020304" pitchFamily="18" charset="0"/>
              </a:rPr>
              <a:t>Europa. </a:t>
            </a:r>
            <a:r>
              <a:rPr lang="en-US" sz="1800" i="1" dirty="0" err="1">
                <a:latin typeface="Times New Roman" panose="02020603050405020304" pitchFamily="18" charset="0"/>
                <a:cs typeface="Times New Roman" panose="02020603050405020304" pitchFamily="18" charset="0"/>
              </a:rPr>
              <a:t>Geophys</a:t>
            </a:r>
            <a:r>
              <a:rPr lang="en-US" sz="1800" i="1" dirty="0">
                <a:latin typeface="Times New Roman" panose="02020603050405020304" pitchFamily="18" charset="0"/>
                <a:cs typeface="Times New Roman" panose="02020603050405020304" pitchFamily="18" charset="0"/>
              </a:rPr>
              <a:t>. Res. Lett., 28</a:t>
            </a:r>
            <a:r>
              <a:rPr lang="en-US" sz="1800" dirty="0">
                <a:latin typeface="Times New Roman" panose="02020603050405020304" pitchFamily="18" charset="0"/>
                <a:cs typeface="Times New Roman" panose="02020603050405020304" pitchFamily="18" charset="0"/>
              </a:rPr>
              <a:t>, 673-676</a:t>
            </a:r>
            <a:r>
              <a:rPr lang="en-US" sz="1800" dirty="0" smtClean="0">
                <a:latin typeface="Times New Roman" panose="02020603050405020304" pitchFamily="18" charset="0"/>
                <a:cs typeface="Times New Roman" panose="02020603050405020304" pitchFamily="18" charset="0"/>
              </a:rPr>
              <a:t>.</a:t>
            </a:r>
          </a:p>
          <a:p>
            <a:r>
              <a:rPr lang="en-US" sz="1800" dirty="0">
                <a:latin typeface="Times New Roman" panose="02020603050405020304" pitchFamily="18" charset="0"/>
                <a:cs typeface="Times New Roman" panose="02020603050405020304" pitchFamily="18" charset="0"/>
              </a:rPr>
              <a:t>Paranicas, C., J. F. Cooper, H. B. Garrett, R. E. Johnson, and S. J. </a:t>
            </a:r>
            <a:r>
              <a:rPr lang="en-US" sz="1800" dirty="0" smtClean="0">
                <a:latin typeface="Times New Roman" panose="02020603050405020304" pitchFamily="18" charset="0"/>
                <a:cs typeface="Times New Roman" panose="02020603050405020304" pitchFamily="18" charset="0"/>
              </a:rPr>
              <a:t>Sturner (2009), </a:t>
            </a:r>
            <a:r>
              <a:rPr lang="en-US" sz="1800" dirty="0">
                <a:latin typeface="Times New Roman" panose="02020603050405020304" pitchFamily="18" charset="0"/>
                <a:cs typeface="Times New Roman" panose="02020603050405020304" pitchFamily="18" charset="0"/>
              </a:rPr>
              <a:t>Europa's Radiation Environment and its Effect on the Surface, in</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EUROPA, Editors: R. T. Pappalardo, W. B. McKinnon, and K. K. Khurana, Space Science Series, University of Arizona Press, Tucson, pp. </a:t>
            </a:r>
            <a:r>
              <a:rPr lang="en-US" sz="1800" dirty="0" smtClean="0">
                <a:latin typeface="Times New Roman" panose="02020603050405020304" pitchFamily="18" charset="0"/>
                <a:cs typeface="Times New Roman" panose="02020603050405020304" pitchFamily="18" charset="0"/>
              </a:rPr>
              <a:t>529-544. </a:t>
            </a:r>
          </a:p>
          <a:p>
            <a:r>
              <a:rPr lang="en-US" sz="1800" dirty="0" smtClean="0">
                <a:latin typeface="Times New Roman" panose="02020603050405020304" pitchFamily="18" charset="0"/>
                <a:cs typeface="Times New Roman" panose="02020603050405020304" pitchFamily="18" charset="0"/>
              </a:rPr>
              <a:t>Truscott</a:t>
            </a:r>
            <a:r>
              <a:rPr lang="en-US" sz="1800" i="1" dirty="0">
                <a:latin typeface="Times New Roman" panose="02020603050405020304" pitchFamily="18" charset="0"/>
                <a:cs typeface="Times New Roman" panose="02020603050405020304" pitchFamily="18" charset="0"/>
              </a:rPr>
              <a:t>, </a:t>
            </a:r>
            <a:r>
              <a:rPr lang="en-US" sz="1800" i="1" dirty="0" smtClean="0">
                <a:latin typeface="Times New Roman" panose="02020603050405020304" pitchFamily="18" charset="0"/>
                <a:cs typeface="Times New Roman" panose="02020603050405020304" pitchFamily="18" charset="0"/>
              </a:rPr>
              <a:t>P., </a:t>
            </a:r>
            <a:r>
              <a:rPr lang="en-US" sz="1800" dirty="0" smtClean="0">
                <a:latin typeface="Times New Roman" panose="02020603050405020304" pitchFamily="18" charset="0"/>
                <a:cs typeface="Times New Roman" panose="02020603050405020304" pitchFamily="18" charset="0"/>
              </a:rPr>
              <a:t>D. </a:t>
            </a:r>
            <a:r>
              <a:rPr lang="en-US" sz="1800" dirty="0" err="1">
                <a:latin typeface="Times New Roman" panose="02020603050405020304" pitchFamily="18" charset="0"/>
                <a:cs typeface="Times New Roman" panose="02020603050405020304" pitchFamily="18" charset="0"/>
              </a:rPr>
              <a:t>Heynderickx</a:t>
            </a:r>
            <a:r>
              <a:rPr lang="en-US" sz="1800" i="1"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A. </a:t>
            </a:r>
            <a:r>
              <a:rPr lang="en-US" sz="1800" dirty="0" err="1">
                <a:latin typeface="Times New Roman" panose="02020603050405020304" pitchFamily="18" charset="0"/>
                <a:cs typeface="Times New Roman" panose="02020603050405020304" pitchFamily="18" charset="0"/>
              </a:rPr>
              <a:t>Sicard</a:t>
            </a:r>
            <a:r>
              <a:rPr lang="en-US" sz="1800" dirty="0">
                <a:latin typeface="Times New Roman" panose="02020603050405020304" pitchFamily="18" charset="0"/>
                <a:cs typeface="Times New Roman" panose="02020603050405020304" pitchFamily="18" charset="0"/>
              </a:rPr>
              <a:t>-Piet, and </a:t>
            </a:r>
            <a:r>
              <a:rPr lang="en-US" sz="1800" dirty="0" smtClean="0">
                <a:latin typeface="Times New Roman" panose="02020603050405020304" pitchFamily="18" charset="0"/>
                <a:cs typeface="Times New Roman" panose="02020603050405020304" pitchFamily="18" charset="0"/>
              </a:rPr>
              <a:t>S. </a:t>
            </a:r>
            <a:r>
              <a:rPr lang="en-US" sz="1800" dirty="0" err="1" smtClean="0">
                <a:latin typeface="Times New Roman" panose="02020603050405020304" pitchFamily="18" charset="0"/>
                <a:cs typeface="Times New Roman" panose="02020603050405020304" pitchFamily="18" charset="0"/>
              </a:rPr>
              <a:t>Bourdarie</a:t>
            </a:r>
            <a:r>
              <a:rPr lang="en-US" sz="1800" dirty="0" smtClean="0">
                <a:latin typeface="Times New Roman" panose="02020603050405020304" pitchFamily="18" charset="0"/>
                <a:cs typeface="Times New Roman" panose="02020603050405020304" pitchFamily="18" charset="0"/>
              </a:rPr>
              <a:t> (2011), Simulation </a:t>
            </a:r>
            <a:r>
              <a:rPr lang="en-US" sz="1800" dirty="0">
                <a:latin typeface="Times New Roman" panose="02020603050405020304" pitchFamily="18" charset="0"/>
                <a:cs typeface="Times New Roman" panose="02020603050405020304" pitchFamily="18" charset="0"/>
              </a:rPr>
              <a:t>of the Radiation </a:t>
            </a:r>
            <a:r>
              <a:rPr lang="en-US" sz="1800" dirty="0" smtClean="0">
                <a:latin typeface="Times New Roman" panose="02020603050405020304" pitchFamily="18" charset="0"/>
                <a:cs typeface="Times New Roman" panose="02020603050405020304" pitchFamily="18" charset="0"/>
              </a:rPr>
              <a:t>Environment Near </a:t>
            </a:r>
            <a:r>
              <a:rPr lang="en-US" sz="1800" dirty="0">
                <a:latin typeface="Times New Roman" panose="02020603050405020304" pitchFamily="18" charset="0"/>
                <a:cs typeface="Times New Roman" panose="02020603050405020304" pitchFamily="18" charset="0"/>
              </a:rPr>
              <a:t>Europa Using the </a:t>
            </a:r>
            <a:r>
              <a:rPr lang="en-US" sz="1800" dirty="0" smtClean="0">
                <a:latin typeface="Times New Roman" panose="02020603050405020304" pitchFamily="18" charset="0"/>
                <a:cs typeface="Times New Roman" panose="02020603050405020304" pitchFamily="18" charset="0"/>
              </a:rPr>
              <a:t>Geant4-Based PLANETOCOSMICS-J Model, </a:t>
            </a:r>
            <a:r>
              <a:rPr lang="en-US" sz="1800" dirty="0">
                <a:latin typeface="Times New Roman" panose="02020603050405020304" pitchFamily="18" charset="0"/>
                <a:cs typeface="Times New Roman" panose="02020603050405020304" pitchFamily="18" charset="0"/>
              </a:rPr>
              <a:t>IEEE </a:t>
            </a:r>
            <a:r>
              <a:rPr lang="en-US" sz="1800" dirty="0" smtClean="0">
                <a:latin typeface="Times New Roman" panose="02020603050405020304" pitchFamily="18" charset="0"/>
                <a:cs typeface="Times New Roman" panose="02020603050405020304" pitchFamily="18" charset="0"/>
              </a:rPr>
              <a:t>TRANS. NUCL. Sci., 58(6), 2776 – 2784.</a:t>
            </a:r>
          </a:p>
          <a:p>
            <a:r>
              <a:rPr lang="fr-FR" sz="1800" dirty="0" smtClean="0">
                <a:latin typeface="Times New Roman" panose="02020603050405020304" pitchFamily="18" charset="0"/>
                <a:cs typeface="Times New Roman" panose="02020603050405020304" pitchFamily="18" charset="0"/>
              </a:rPr>
              <a:t>Patterson, </a:t>
            </a:r>
            <a:r>
              <a:rPr lang="fr-FR" sz="1800" dirty="0">
                <a:latin typeface="Times New Roman" panose="02020603050405020304" pitchFamily="18" charset="0"/>
                <a:cs typeface="Times New Roman" panose="02020603050405020304" pitchFamily="18" charset="0"/>
              </a:rPr>
              <a:t>G. </a:t>
            </a:r>
            <a:r>
              <a:rPr lang="fr-FR" sz="1800" dirty="0" smtClean="0">
                <a:latin typeface="Times New Roman" panose="02020603050405020304" pitchFamily="18" charset="0"/>
                <a:cs typeface="Times New Roman" panose="02020603050405020304" pitchFamily="18" charset="0"/>
              </a:rPr>
              <a:t>W., C. </a:t>
            </a:r>
            <a:r>
              <a:rPr lang="fr-FR" sz="1800" dirty="0">
                <a:latin typeface="Times New Roman" panose="02020603050405020304" pitchFamily="18" charset="0"/>
                <a:cs typeface="Times New Roman" panose="02020603050405020304" pitchFamily="18" charset="0"/>
              </a:rPr>
              <a:t>Paranicas, </a:t>
            </a:r>
            <a:r>
              <a:rPr lang="fr-FR" sz="1800" dirty="0" smtClean="0">
                <a:latin typeface="Times New Roman" panose="02020603050405020304" pitchFamily="18" charset="0"/>
                <a:cs typeface="Times New Roman" panose="02020603050405020304" pitchFamily="18" charset="0"/>
              </a:rPr>
              <a:t>and L. </a:t>
            </a:r>
            <a:r>
              <a:rPr lang="fr-FR" sz="1800" dirty="0">
                <a:latin typeface="Times New Roman" panose="02020603050405020304" pitchFamily="18" charset="0"/>
                <a:cs typeface="Times New Roman" panose="02020603050405020304" pitchFamily="18" charset="0"/>
              </a:rPr>
              <a:t>M. </a:t>
            </a:r>
            <a:r>
              <a:rPr lang="fr-FR" sz="1800" dirty="0" err="1" smtClean="0">
                <a:latin typeface="Times New Roman" panose="02020603050405020304" pitchFamily="18" charset="0"/>
                <a:cs typeface="Times New Roman" panose="02020603050405020304" pitchFamily="18" charset="0"/>
              </a:rPr>
              <a:t>Prockter</a:t>
            </a:r>
            <a:r>
              <a:rPr lang="fr-FR" sz="1800" dirty="0" smtClean="0">
                <a:latin typeface="Times New Roman" panose="02020603050405020304" pitchFamily="18" charset="0"/>
                <a:cs typeface="Times New Roman" panose="02020603050405020304" pitchFamily="18" charset="0"/>
              </a:rPr>
              <a:t> (2012), </a:t>
            </a:r>
            <a:r>
              <a:rPr lang="en-US" sz="1800" dirty="0">
                <a:latin typeface="Times New Roman" panose="02020603050405020304" pitchFamily="18" charset="0"/>
                <a:cs typeface="Times New Roman" panose="02020603050405020304" pitchFamily="18" charset="0"/>
              </a:rPr>
              <a:t>Characterizing electron bombardment of Europa’s surface by location and </a:t>
            </a:r>
            <a:r>
              <a:rPr lang="en-US" sz="1800" dirty="0" smtClean="0">
                <a:latin typeface="Times New Roman" panose="02020603050405020304" pitchFamily="18" charset="0"/>
                <a:cs typeface="Times New Roman" panose="02020603050405020304" pitchFamily="18" charset="0"/>
              </a:rPr>
              <a:t>depth, Icarus, 220, 286–290, doi:10.1016/j.icarus.2012.04.024.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481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2502187"/>
            <a:ext cx="45720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Additional Slides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296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endParaRPr lang="en-US" altLang="en-US" dirty="0" smtClean="0"/>
          </a:p>
        </p:txBody>
      </p:sp>
      <p:pic>
        <p:nvPicPr>
          <p:cNvPr id="37892" name="Picture 2"/>
          <p:cNvPicPr>
            <a:picLocks noChangeAspect="1" noChangeArrowheads="1"/>
          </p:cNvPicPr>
          <p:nvPr/>
        </p:nvPicPr>
        <p:blipFill>
          <a:blip r:embed="rId2" cstate="print"/>
          <a:srcRect/>
          <a:stretch>
            <a:fillRect/>
          </a:stretch>
        </p:blipFill>
        <p:spPr bwMode="auto">
          <a:xfrm>
            <a:off x="1333500" y="0"/>
            <a:ext cx="7810500" cy="5759450"/>
          </a:xfrm>
          <a:prstGeom prst="rect">
            <a:avLst/>
          </a:prstGeom>
          <a:noFill/>
          <a:ln w="9525">
            <a:noFill/>
            <a:miter lim="800000"/>
            <a:headEnd/>
            <a:tailEnd/>
          </a:ln>
        </p:spPr>
      </p:pic>
      <p:sp>
        <p:nvSpPr>
          <p:cNvPr id="37893" name="TextBox 5"/>
          <p:cNvSpPr txBox="1">
            <a:spLocks noChangeArrowheads="1"/>
          </p:cNvSpPr>
          <p:nvPr/>
        </p:nvSpPr>
        <p:spPr bwMode="auto">
          <a:xfrm>
            <a:off x="1524000" y="5677333"/>
            <a:ext cx="7854950" cy="1014412"/>
          </a:xfrm>
          <a:prstGeom prst="rect">
            <a:avLst/>
          </a:prstGeom>
          <a:noFill/>
          <a:ln w="9525">
            <a:noFill/>
            <a:miter lim="800000"/>
            <a:headEnd/>
            <a:tailEnd/>
          </a:ln>
        </p:spPr>
        <p:txBody>
          <a:bodyPr>
            <a:spAutoFit/>
          </a:bodyPr>
          <a:lstStyle/>
          <a:p>
            <a:pPr eaLnBrk="1" hangingPunct="1"/>
            <a:r>
              <a:rPr lang="en-US" altLang="en-US" sz="2000" b="1" dirty="0">
                <a:solidFill>
                  <a:srgbClr val="FF0000"/>
                </a:solidFill>
                <a:cs typeface="Times New Roman" pitchFamily="18" charset="0"/>
              </a:rPr>
              <a:t>Radiation Vault dose 300 </a:t>
            </a:r>
            <a:r>
              <a:rPr lang="en-US" altLang="en-US" sz="2000" b="1" dirty="0" err="1">
                <a:solidFill>
                  <a:srgbClr val="FF0000"/>
                </a:solidFill>
                <a:cs typeface="Times New Roman" pitchFamily="18" charset="0"/>
              </a:rPr>
              <a:t>krad</a:t>
            </a:r>
            <a:r>
              <a:rPr lang="en-US" altLang="en-US" sz="2000" b="1" dirty="0">
                <a:solidFill>
                  <a:srgbClr val="FF0000"/>
                </a:solidFill>
                <a:cs typeface="Times New Roman" pitchFamily="18" charset="0"/>
              </a:rPr>
              <a:t> </a:t>
            </a:r>
            <a:r>
              <a:rPr lang="en-US" altLang="en-US" sz="2000" b="1" dirty="0">
                <a:solidFill>
                  <a:srgbClr val="FF0000"/>
                </a:solidFill>
                <a:cs typeface="Times New Roman" pitchFamily="18" charset="0"/>
                <a:sym typeface="Wingdings" pitchFamily="2" charset="2"/>
              </a:rPr>
              <a:t> 385 mil-Al = 2.6 g/cm</a:t>
            </a:r>
            <a:r>
              <a:rPr lang="en-US" altLang="en-US" b="1" baseline="30000" dirty="0">
                <a:solidFill>
                  <a:srgbClr val="FF0000"/>
                </a:solidFill>
                <a:cs typeface="Times New Roman" pitchFamily="18" charset="0"/>
                <a:sym typeface="Wingdings" pitchFamily="2" charset="2"/>
              </a:rPr>
              <a:t>2</a:t>
            </a:r>
            <a:r>
              <a:rPr lang="en-US" altLang="en-US" sz="2000" b="1" dirty="0">
                <a:solidFill>
                  <a:srgbClr val="FF0000"/>
                </a:solidFill>
                <a:cs typeface="Times New Roman" pitchFamily="18" charset="0"/>
                <a:sym typeface="Wingdings" pitchFamily="2" charset="2"/>
              </a:rPr>
              <a:t> Al</a:t>
            </a:r>
          </a:p>
          <a:p>
            <a:pPr eaLnBrk="1" hangingPunct="1"/>
            <a:r>
              <a:rPr lang="en-US" altLang="en-US" sz="2000" b="1" dirty="0">
                <a:solidFill>
                  <a:srgbClr val="FF0000"/>
                </a:solidFill>
                <a:cs typeface="Times New Roman" pitchFamily="18" charset="0"/>
                <a:sym typeface="Wingdings" pitchFamily="2" charset="2"/>
              </a:rPr>
              <a:t>(may need more local shielding ~ 10 g/cm</a:t>
            </a:r>
            <a:r>
              <a:rPr lang="en-US" altLang="en-US" b="1" baseline="30000" dirty="0">
                <a:solidFill>
                  <a:srgbClr val="FF0000"/>
                </a:solidFill>
                <a:cs typeface="Times New Roman" pitchFamily="18" charset="0"/>
                <a:sym typeface="Wingdings" pitchFamily="2" charset="2"/>
              </a:rPr>
              <a:t>2</a:t>
            </a:r>
            <a:r>
              <a:rPr lang="en-US" altLang="en-US" sz="2000" b="1" dirty="0">
                <a:solidFill>
                  <a:srgbClr val="FF0000"/>
                </a:solidFill>
                <a:cs typeface="Times New Roman" pitchFamily="18" charset="0"/>
                <a:sym typeface="Wingdings" pitchFamily="2" charset="2"/>
              </a:rPr>
              <a:t> for reduction of instantaneous instrument background rates at peak fluxes.</a:t>
            </a:r>
            <a:endParaRPr lang="en-US" altLang="en-US" sz="2000" b="1" dirty="0">
              <a:solidFill>
                <a:srgbClr val="FF0000"/>
              </a:solidFill>
              <a:cs typeface="Times New Roman" pitchFamily="18" charset="0"/>
            </a:endParaRPr>
          </a:p>
        </p:txBody>
      </p:sp>
      <p:sp>
        <p:nvSpPr>
          <p:cNvPr id="2" name="TextBox 1"/>
          <p:cNvSpPr txBox="1"/>
          <p:nvPr/>
        </p:nvSpPr>
        <p:spPr>
          <a:xfrm>
            <a:off x="114300" y="1295400"/>
            <a:ext cx="1409700" cy="2246769"/>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2012 </a:t>
            </a:r>
          </a:p>
          <a:p>
            <a:pPr algn="ctr"/>
            <a:r>
              <a:rPr lang="en-US" sz="2800" b="1" dirty="0" smtClean="0">
                <a:latin typeface="Times New Roman" panose="02020603050405020304" pitchFamily="18" charset="0"/>
                <a:cs typeface="Times New Roman" panose="02020603050405020304" pitchFamily="18" charset="0"/>
              </a:rPr>
              <a:t>JPL </a:t>
            </a:r>
          </a:p>
          <a:p>
            <a:pPr algn="ctr"/>
            <a:r>
              <a:rPr lang="en-US" sz="2800" b="1" dirty="0" smtClean="0">
                <a:latin typeface="Times New Roman" panose="02020603050405020304" pitchFamily="18" charset="0"/>
                <a:cs typeface="Times New Roman" panose="02020603050405020304" pitchFamily="18" charset="0"/>
              </a:rPr>
              <a:t>JEO-B </a:t>
            </a:r>
          </a:p>
          <a:p>
            <a:pPr algn="ctr"/>
            <a:r>
              <a:rPr lang="en-US" sz="2800" b="1" dirty="0" smtClean="0">
                <a:latin typeface="Times New Roman" panose="02020603050405020304" pitchFamily="18" charset="0"/>
                <a:cs typeface="Times New Roman" panose="02020603050405020304" pitchFamily="18" charset="0"/>
              </a:rPr>
              <a:t>Orbiter </a:t>
            </a:r>
          </a:p>
          <a:p>
            <a:pPr algn="ctr"/>
            <a:r>
              <a:rPr lang="en-US" sz="2800" b="1" dirty="0" smtClean="0">
                <a:latin typeface="Times New Roman" panose="02020603050405020304" pitchFamily="18" charset="0"/>
                <a:cs typeface="Times New Roman" panose="02020603050405020304" pitchFamily="18" charset="0"/>
              </a:rPr>
              <a:t>Study</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6889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p:cNvPicPr>
          <p:nvPr/>
        </p:nvPicPr>
        <p:blipFill>
          <a:blip r:embed="rId2" cstate="print"/>
          <a:srcRect/>
          <a:stretch>
            <a:fillRect/>
          </a:stretch>
        </p:blipFill>
        <p:spPr bwMode="auto">
          <a:xfrm>
            <a:off x="1447800" y="381000"/>
            <a:ext cx="7772400" cy="5565775"/>
          </a:xfrm>
          <a:prstGeom prst="rect">
            <a:avLst/>
          </a:prstGeom>
          <a:noFill/>
          <a:ln w="9525">
            <a:noFill/>
            <a:miter lim="800000"/>
            <a:headEnd/>
            <a:tailEnd/>
          </a:ln>
        </p:spPr>
      </p:pic>
      <p:sp>
        <p:nvSpPr>
          <p:cNvPr id="38915" name="TextBox 4"/>
          <p:cNvSpPr txBox="1">
            <a:spLocks noChangeArrowheads="1"/>
          </p:cNvSpPr>
          <p:nvPr/>
        </p:nvSpPr>
        <p:spPr bwMode="auto">
          <a:xfrm>
            <a:off x="152400" y="1600200"/>
            <a:ext cx="1295400" cy="2246769"/>
          </a:xfrm>
          <a:prstGeom prst="rect">
            <a:avLst/>
          </a:prstGeom>
          <a:noFill/>
          <a:ln w="9525">
            <a:noFill/>
            <a:miter lim="800000"/>
            <a:headEnd/>
            <a:tailEnd/>
          </a:ln>
        </p:spPr>
        <p:txBody>
          <a:bodyPr wrap="square">
            <a:spAutoFit/>
          </a:bodyPr>
          <a:lstStyle/>
          <a:p>
            <a:pPr algn="ctr" eaLnBrk="1" hangingPunct="1"/>
            <a:r>
              <a:rPr lang="en-US" altLang="en-US" sz="2800" b="1" dirty="0">
                <a:latin typeface="Times New Roman" panose="02020603050405020304" pitchFamily="18" charset="0"/>
                <a:cs typeface="Times New Roman" panose="02020603050405020304" pitchFamily="18" charset="0"/>
              </a:rPr>
              <a:t>JPL 2012 JEO-C Flyby Study</a:t>
            </a:r>
          </a:p>
        </p:txBody>
      </p:sp>
    </p:spTree>
    <p:extLst>
      <p:ext uri="{BB962C8B-B14F-4D97-AF65-F5344CB8AC3E}">
        <p14:creationId xmlns:p14="http://schemas.microsoft.com/office/powerpoint/2010/main" val="1431168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797" t="11263" r="13098" b="7054"/>
          <a:stretch/>
        </p:blipFill>
        <p:spPr>
          <a:xfrm>
            <a:off x="177554" y="71019"/>
            <a:ext cx="8753381" cy="6567640"/>
          </a:xfrm>
          <a:prstGeom prst="rect">
            <a:avLst/>
          </a:prstGeom>
        </p:spPr>
      </p:pic>
    </p:spTree>
    <p:extLst>
      <p:ext uri="{BB962C8B-B14F-4D97-AF65-F5344CB8AC3E}">
        <p14:creationId xmlns:p14="http://schemas.microsoft.com/office/powerpoint/2010/main" val="365694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647" b="8889"/>
          <a:stretch/>
        </p:blipFill>
        <p:spPr>
          <a:xfrm>
            <a:off x="304800" y="533400"/>
            <a:ext cx="8553367" cy="6248400"/>
          </a:xfrm>
          <a:prstGeom prst="rect">
            <a:avLst/>
          </a:prstGeom>
        </p:spPr>
      </p:pic>
      <p:sp>
        <p:nvSpPr>
          <p:cNvPr id="6" name="TextBox 5"/>
          <p:cNvSpPr txBox="1"/>
          <p:nvPr/>
        </p:nvSpPr>
        <p:spPr>
          <a:xfrm>
            <a:off x="304799" y="228600"/>
            <a:ext cx="8553367"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Electron Radiolysis &lt; 100 MeV  (&lt;20 MeV, Trailing Apex; 20 – 100 MeV, Leading)</a:t>
            </a:r>
          </a:p>
          <a:p>
            <a:r>
              <a:rPr lang="en-US" dirty="0" smtClean="0">
                <a:latin typeface="Times New Roman" panose="02020603050405020304" pitchFamily="18" charset="0"/>
                <a:cs typeface="Times New Roman" panose="02020603050405020304" pitchFamily="18" charset="0"/>
              </a:rPr>
              <a:t>Proton Radiolysis    &lt; 10 MeV</a:t>
            </a:r>
          </a:p>
          <a:p>
            <a:r>
              <a:rPr lang="en-US" dirty="0" smtClean="0">
                <a:latin typeface="Times New Roman" panose="02020603050405020304" pitchFamily="18" charset="0"/>
                <a:cs typeface="Times New Roman" panose="02020603050405020304" pitchFamily="18" charset="0"/>
              </a:rPr>
              <a:t>Proton Sputtering    &lt; 0.1 MeV</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811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
            <a:ext cx="8382000" cy="6709529"/>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Introduction</a:t>
            </a:r>
          </a:p>
          <a:p>
            <a:pPr algn="ctr"/>
            <a:endParaRPr lang="en-US" sz="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Pioneer 10-11, Voyager 1-2, and Galileo Orbiter measurements have contributed to magnetic field, plasma, and energetic particle models for the local </a:t>
            </a:r>
            <a:r>
              <a:rPr lang="en-US" sz="2000" dirty="0" err="1" smtClean="0">
                <a:latin typeface="Times New Roman" panose="02020603050405020304" pitchFamily="18" charset="0"/>
                <a:cs typeface="Times New Roman" panose="02020603050405020304" pitchFamily="18" charset="0"/>
              </a:rPr>
              <a:t>jovian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magnetospheric</a:t>
            </a:r>
            <a:r>
              <a:rPr lang="en-US" sz="2000" dirty="0" smtClean="0">
                <a:latin typeface="Times New Roman" panose="02020603050405020304" pitchFamily="18" charset="0"/>
                <a:cs typeface="Times New Roman" panose="02020603050405020304" pitchFamily="18" charset="0"/>
              </a:rPr>
              <a:t> environment at Europa’s orbit.</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JPL Divine-Garrett [1983</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and Galileo-based [Garrett et al. 2003 - 	     2015] models </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for energetic electrons, protons, and heavy ions</a:t>
            </a:r>
          </a:p>
          <a:p>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Khurana [1997</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magnetic field model for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jovian</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magnetosphere</a:t>
            </a:r>
          </a:p>
          <a:p>
            <a:endParaRPr lang="en-US" sz="1200" dirty="0" smtClean="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Eight Galileo flybys (E4 – E26) provided field, plasma, and energetic particle measurements of Europa’s near-moon environment</a:t>
            </a: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Magnetometer (MAG) detection of induced oceanic magnetic field</a:t>
            </a:r>
          </a:p>
          <a:p>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Radio occultation measurements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Kliore</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et al.) of moon ionosphere</a:t>
            </a:r>
          </a:p>
          <a:p>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Plasma Spectrometer (PLS)  measurements of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magnetospheric</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plasma interaction</a:t>
            </a:r>
          </a:p>
          <a:p>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Energetic Particle Detector (EPD) and Heavy Ion Counter (HIC) 	     spin-phase and spin-averaged signatures of surface interactions</a:t>
            </a:r>
          </a:p>
          <a:p>
            <a:endParaRPr lang="en-US" sz="1400" dirty="0" smtClean="0">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buFont typeface="Arial" panose="020B0604020202020204" pitchFamily="34" charset="0"/>
              <a:buChar char="•"/>
            </a:pP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Integration of Galileo flyby data with MHD-Hybrid-PIC simulations would provide basis for full magnetosphere-moon interaction model</a:t>
            </a:r>
          </a:p>
          <a:p>
            <a:endParaRPr lang="en-US" sz="1200" dirty="0" smtClean="0">
              <a:latin typeface="Times New Roman" panose="02020603050405020304" pitchFamily="18" charset="0"/>
              <a:cs typeface="Times New Roman" panose="02020603050405020304" pitchFamily="18" charset="0"/>
              <a:sym typeface="Wingdings" panose="05000000000000000000" pitchFamily="2" charset="2"/>
            </a:endParaRPr>
          </a:p>
          <a:p>
            <a:pPr marL="342900" indent="-342900">
              <a:buFont typeface="Arial" panose="020B0604020202020204" pitchFamily="34" charset="0"/>
              <a:buChar char="•"/>
            </a:pP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Model needed to support design, planning, and operations for Europa Multiple Flyby Mission, JUICE Europa flybys, and </a:t>
            </a:r>
            <a:r>
              <a:rPr lang="en-US" sz="2000" i="1" dirty="0" smtClean="0">
                <a:latin typeface="Times New Roman" panose="02020603050405020304" pitchFamily="18" charset="0"/>
                <a:cs typeface="Times New Roman" panose="02020603050405020304" pitchFamily="18" charset="0"/>
                <a:sym typeface="Wingdings" panose="05000000000000000000" pitchFamily="2" charset="2"/>
              </a:rPr>
              <a:t>future orbiter/lander</a:t>
            </a:r>
            <a:endParaRPr lang="en-US" sz="2000"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969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20"/>
          </p:nvPr>
        </p:nvSpPr>
        <p:spPr/>
        <p:txBody>
          <a:bodyPr/>
          <a:lstStyle/>
          <a:p>
            <a:fld id="{F1E51A9F-9D40-144B-9666-6B30B75E8C1B}" type="slidenum">
              <a:rPr lang="en-US" smtClean="0"/>
              <a:pPr/>
              <a:t>6</a:t>
            </a:fld>
            <a:endParaRPr lang="en-US" dirty="0"/>
          </a:p>
        </p:txBody>
      </p:sp>
      <p:sp>
        <p:nvSpPr>
          <p:cNvPr id="9" name="Title 2"/>
          <p:cNvSpPr>
            <a:spLocks noGrp="1"/>
          </p:cNvSpPr>
          <p:nvPr>
            <p:ph type="ctrTitle"/>
          </p:nvPr>
        </p:nvSpPr>
        <p:spPr>
          <a:xfrm>
            <a:off x="304800" y="152400"/>
            <a:ext cx="8886825" cy="436031"/>
          </a:xfrm>
        </p:spPr>
        <p:txBody>
          <a:bodyPr/>
          <a:lstStyle/>
          <a:p>
            <a:r>
              <a:rPr lang="en-US" sz="2400" dirty="0" smtClean="0">
                <a:latin typeface="Times New Roman" panose="02020603050405020304" pitchFamily="18" charset="0"/>
                <a:cs typeface="Times New Roman" panose="02020603050405020304" pitchFamily="18" charset="0"/>
              </a:rPr>
              <a:t>JPL Jovian </a:t>
            </a:r>
            <a:r>
              <a:rPr lang="en-US" sz="2400" dirty="0">
                <a:latin typeface="Times New Roman" panose="02020603050405020304" pitchFamily="18" charset="0"/>
                <a:cs typeface="Times New Roman" panose="02020603050405020304" pitchFamily="18" charset="0"/>
              </a:rPr>
              <a:t>Radiation </a:t>
            </a:r>
            <a:r>
              <a:rPr lang="en-US" sz="2400" dirty="0" smtClean="0">
                <a:latin typeface="Times New Roman" panose="02020603050405020304" pitchFamily="18" charset="0"/>
                <a:cs typeface="Times New Roman" panose="02020603050405020304" pitchFamily="18" charset="0"/>
              </a:rPr>
              <a:t>Environment Models </a:t>
            </a:r>
            <a:endParaRPr lang="en-US" sz="2400" dirty="0">
              <a:latin typeface="Times New Roman" panose="02020603050405020304" pitchFamily="18" charset="0"/>
              <a:cs typeface="Times New Roman" panose="02020603050405020304" pitchFamily="18" charset="0"/>
            </a:endParaRPr>
          </a:p>
        </p:txBody>
      </p:sp>
      <p:sp>
        <p:nvSpPr>
          <p:cNvPr id="10" name="Text Placeholder 3"/>
          <p:cNvSpPr>
            <a:spLocks noGrp="1"/>
          </p:cNvSpPr>
          <p:nvPr>
            <p:ph type="body" sz="quarter" idx="17"/>
          </p:nvPr>
        </p:nvSpPr>
        <p:spPr>
          <a:xfrm>
            <a:off x="381000" y="685800"/>
            <a:ext cx="8248650" cy="4879975"/>
          </a:xfrm>
        </p:spPr>
        <p:txBody>
          <a:bodyPr/>
          <a:lstStyle/>
          <a:p>
            <a:pPr>
              <a:lnSpc>
                <a:spcPct val="90000"/>
              </a:lnSpc>
              <a:spcBef>
                <a:spcPts val="840"/>
              </a:spcBef>
              <a:buFontTx/>
              <a:buChar char="•"/>
              <a:defRPr/>
            </a:pPr>
            <a:r>
              <a:rPr lang="en-US" sz="1600" dirty="0" smtClean="0">
                <a:latin typeface="Times New Roman" panose="02020603050405020304" pitchFamily="18" charset="0"/>
                <a:cs typeface="Times New Roman" panose="02020603050405020304" pitchFamily="18" charset="0"/>
              </a:rPr>
              <a:t>Original Divine </a:t>
            </a:r>
            <a:r>
              <a:rPr lang="en-US" sz="1600" dirty="0">
                <a:latin typeface="Times New Roman" panose="02020603050405020304" pitchFamily="18" charset="0"/>
                <a:cs typeface="Times New Roman" panose="02020603050405020304" pitchFamily="18" charset="0"/>
              </a:rPr>
              <a:t>Electron and Proton Models </a:t>
            </a:r>
          </a:p>
          <a:p>
            <a:pPr marL="457200" lvl="1" indent="0">
              <a:lnSpc>
                <a:spcPct val="90000"/>
              </a:lnSpc>
              <a:spcBef>
                <a:spcPts val="840"/>
              </a:spcBef>
              <a:buNone/>
              <a:defRPr/>
            </a:pPr>
            <a:r>
              <a:rPr lang="en-US" sz="1600" dirty="0">
                <a:latin typeface="Times New Roman" panose="02020603050405020304" pitchFamily="18" charset="0"/>
                <a:cs typeface="Times New Roman" panose="02020603050405020304" pitchFamily="18" charset="0"/>
              </a:rPr>
              <a:t>Divine, N. T., Garrett, H. B., "Charged Particle Distributions in Jupiter's Magnetosphere", J. </a:t>
            </a:r>
            <a:r>
              <a:rPr lang="en-US" sz="1600" dirty="0" err="1">
                <a:latin typeface="Times New Roman" panose="02020603050405020304" pitchFamily="18" charset="0"/>
                <a:cs typeface="Times New Roman" panose="02020603050405020304" pitchFamily="18" charset="0"/>
              </a:rPr>
              <a:t>Geophys</a:t>
            </a:r>
            <a:r>
              <a:rPr lang="en-US" sz="1600" dirty="0">
                <a:latin typeface="Times New Roman" panose="02020603050405020304" pitchFamily="18" charset="0"/>
                <a:cs typeface="Times New Roman" panose="02020603050405020304" pitchFamily="18" charset="0"/>
              </a:rPr>
              <a:t>. Res., 88, 6889-6903, 1983</a:t>
            </a:r>
          </a:p>
          <a:p>
            <a:pPr>
              <a:lnSpc>
                <a:spcPct val="90000"/>
              </a:lnSpc>
              <a:spcBef>
                <a:spcPts val="840"/>
              </a:spcBef>
              <a:buFontTx/>
              <a:buChar char="•"/>
              <a:defRPr/>
            </a:pPr>
            <a:r>
              <a:rPr lang="en-US" sz="1600" dirty="0" smtClean="0">
                <a:latin typeface="Times New Roman" panose="02020603050405020304" pitchFamily="18" charset="0"/>
                <a:cs typeface="Times New Roman" panose="02020603050405020304" pitchFamily="18" charset="0"/>
              </a:rPr>
              <a:t>Galileo </a:t>
            </a:r>
            <a:r>
              <a:rPr lang="en-US" sz="1600" dirty="0">
                <a:latin typeface="Times New Roman" panose="02020603050405020304" pitchFamily="18" charset="0"/>
                <a:cs typeface="Times New Roman" panose="02020603050405020304" pitchFamily="18" charset="0"/>
              </a:rPr>
              <a:t>Interim Radiation Electron </a:t>
            </a:r>
            <a:r>
              <a:rPr lang="en-US" sz="1600" dirty="0" smtClean="0">
                <a:latin typeface="Times New Roman" panose="02020603050405020304" pitchFamily="18" charset="0"/>
                <a:cs typeface="Times New Roman" panose="02020603050405020304" pitchFamily="18" charset="0"/>
              </a:rPr>
              <a:t>Model—Version 1</a:t>
            </a:r>
            <a:endParaRPr lang="en-US" sz="1600" dirty="0">
              <a:latin typeface="Times New Roman" panose="02020603050405020304" pitchFamily="18" charset="0"/>
              <a:cs typeface="Times New Roman" panose="02020603050405020304" pitchFamily="18" charset="0"/>
            </a:endParaRPr>
          </a:p>
          <a:p>
            <a:pPr marL="457200" lvl="1" indent="0">
              <a:lnSpc>
                <a:spcPct val="90000"/>
              </a:lnSpc>
              <a:spcBef>
                <a:spcPts val="840"/>
              </a:spcBef>
              <a:buNone/>
              <a:defRPr/>
            </a:pPr>
            <a:r>
              <a:rPr lang="en-US" sz="1600" dirty="0">
                <a:latin typeface="Times New Roman" panose="02020603050405020304" pitchFamily="18" charset="0"/>
                <a:cs typeface="Times New Roman" panose="02020603050405020304" pitchFamily="18" charset="0"/>
              </a:rPr>
              <a:t>Garrett, H. B., I. Jun, J. M. Ratliff, R. W. Evans, G. A. Clough, and R.W. </a:t>
            </a:r>
            <a:r>
              <a:rPr lang="en-US" sz="1600" dirty="0" err="1">
                <a:latin typeface="Times New Roman" panose="02020603050405020304" pitchFamily="18" charset="0"/>
                <a:cs typeface="Times New Roman" panose="02020603050405020304" pitchFamily="18" charset="0"/>
              </a:rPr>
              <a:t>McEntire</a:t>
            </a:r>
            <a:r>
              <a:rPr lang="en-US" sz="1600" dirty="0">
                <a:latin typeface="Times New Roman" panose="02020603050405020304" pitchFamily="18" charset="0"/>
                <a:cs typeface="Times New Roman" panose="02020603050405020304" pitchFamily="18" charset="0"/>
              </a:rPr>
              <a:t>, “Galileo Interim Radiation Electron Model”, JPL Publication 03-006, 72 pages, The Jet Propulsion Laboratory, California Institute of Technology, Pasadena, CA, 2003. http://</a:t>
            </a:r>
            <a:r>
              <a:rPr lang="en-US" sz="1600" dirty="0" err="1">
                <a:latin typeface="Times New Roman" panose="02020603050405020304" pitchFamily="18" charset="0"/>
                <a:cs typeface="Times New Roman" panose="02020603050405020304" pitchFamily="18" charset="0"/>
              </a:rPr>
              <a:t>www.openchannelfoundation.org</a:t>
            </a:r>
            <a:r>
              <a:rPr lang="en-US" sz="1600" dirty="0">
                <a:latin typeface="Times New Roman" panose="02020603050405020304" pitchFamily="18" charset="0"/>
                <a:cs typeface="Times New Roman" panose="02020603050405020304" pitchFamily="18" charset="0"/>
              </a:rPr>
              <a:t>/projects/GIRE/</a:t>
            </a:r>
          </a:p>
          <a:p>
            <a:pPr>
              <a:lnSpc>
                <a:spcPct val="90000"/>
              </a:lnSpc>
              <a:spcBef>
                <a:spcPts val="840"/>
              </a:spcBef>
              <a:buFontTx/>
              <a:buChar char="•"/>
              <a:defRPr/>
            </a:pPr>
            <a:r>
              <a:rPr lang="en-US" sz="1600" dirty="0">
                <a:latin typeface="Times New Roman" panose="02020603050405020304" pitchFamily="18" charset="0"/>
                <a:cs typeface="Times New Roman" panose="02020603050405020304" pitchFamily="18" charset="0"/>
              </a:rPr>
              <a:t>Galileo Interim Radiation Electron Model—</a:t>
            </a:r>
            <a:r>
              <a:rPr lang="en-US" sz="1600" dirty="0" smtClean="0">
                <a:latin typeface="Times New Roman" panose="02020603050405020304" pitchFamily="18" charset="0"/>
                <a:cs typeface="Times New Roman" panose="02020603050405020304" pitchFamily="18" charset="0"/>
              </a:rPr>
              <a:t>Version 2 </a:t>
            </a:r>
            <a:endParaRPr lang="en-US" sz="1600" dirty="0">
              <a:latin typeface="Times New Roman" panose="02020603050405020304" pitchFamily="18" charset="0"/>
              <a:cs typeface="Times New Roman" panose="02020603050405020304" pitchFamily="18" charset="0"/>
            </a:endParaRPr>
          </a:p>
          <a:p>
            <a:pPr marL="457200" lvl="1" indent="0">
              <a:lnSpc>
                <a:spcPct val="90000"/>
              </a:lnSpc>
              <a:spcBef>
                <a:spcPts val="840"/>
              </a:spcBef>
              <a:buNone/>
              <a:defRPr/>
            </a:pPr>
            <a:r>
              <a:rPr lang="en-US" sz="1600" dirty="0">
                <a:latin typeface="Times New Roman" panose="02020603050405020304" pitchFamily="18" charset="0"/>
                <a:cs typeface="Times New Roman" panose="02020603050405020304" pitchFamily="18" charset="0"/>
              </a:rPr>
              <a:t>Garrett, H. B., </a:t>
            </a:r>
            <a:r>
              <a:rPr lang="en-US" sz="1600" dirty="0" err="1">
                <a:latin typeface="Times New Roman" panose="02020603050405020304" pitchFamily="18" charset="0"/>
                <a:cs typeface="Times New Roman" panose="02020603050405020304" pitchFamily="18" charset="0"/>
              </a:rPr>
              <a:t>Kokorowski</a:t>
            </a:r>
            <a:r>
              <a:rPr lang="en-US" sz="1600" dirty="0">
                <a:latin typeface="Times New Roman" panose="02020603050405020304" pitchFamily="18" charset="0"/>
                <a:cs typeface="Times New Roman" panose="02020603050405020304" pitchFamily="18" charset="0"/>
              </a:rPr>
              <a:t>, M., Jun, I., and Evans, R. W., “Galileo Interim Radiation Electron Model Update—2012”, JPL Publication 12-9, March 2012, http://</a:t>
            </a:r>
            <a:r>
              <a:rPr lang="en-US" sz="1600" dirty="0" err="1">
                <a:latin typeface="Times New Roman" panose="02020603050405020304" pitchFamily="18" charset="0"/>
                <a:cs typeface="Times New Roman" panose="02020603050405020304" pitchFamily="18" charset="0"/>
              </a:rPr>
              <a:t>trs-new.jpl.nasa.gov</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dspace</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bitstream</a:t>
            </a:r>
            <a:r>
              <a:rPr lang="en-US" sz="1600" dirty="0">
                <a:latin typeface="Times New Roman" panose="02020603050405020304" pitchFamily="18" charset="0"/>
                <a:cs typeface="Times New Roman" panose="02020603050405020304" pitchFamily="18" charset="0"/>
              </a:rPr>
              <a:t>/2014/42026/1/JPL%20Pub%2012-9.pdf</a:t>
            </a:r>
          </a:p>
          <a:p>
            <a:pPr>
              <a:lnSpc>
                <a:spcPct val="90000"/>
              </a:lnSpc>
              <a:spcBef>
                <a:spcPts val="840"/>
              </a:spcBef>
              <a:buFontTx/>
              <a:buChar char="•"/>
              <a:defRPr/>
            </a:pPr>
            <a:r>
              <a:rPr lang="en-US" sz="1600" dirty="0" smtClean="0">
                <a:latin typeface="Times New Roman" panose="02020603050405020304" pitchFamily="18" charset="0"/>
                <a:cs typeface="Times New Roman" panose="02020603050405020304" pitchFamily="18" charset="0"/>
              </a:rPr>
              <a:t>Galileo Proton </a:t>
            </a:r>
            <a:r>
              <a:rPr lang="en-US" sz="1600" dirty="0">
                <a:latin typeface="Times New Roman" panose="02020603050405020304" pitchFamily="18" charset="0"/>
                <a:cs typeface="Times New Roman" panose="02020603050405020304" pitchFamily="18" charset="0"/>
              </a:rPr>
              <a:t>Models </a:t>
            </a:r>
          </a:p>
          <a:p>
            <a:pPr marL="457200" lvl="1" indent="0">
              <a:lnSpc>
                <a:spcPct val="90000"/>
              </a:lnSpc>
              <a:spcBef>
                <a:spcPts val="840"/>
              </a:spcBef>
              <a:buNone/>
              <a:defRPr/>
            </a:pPr>
            <a:r>
              <a:rPr lang="en-US" sz="1600" dirty="0" smtClean="0">
                <a:latin typeface="Times New Roman" panose="02020603050405020304" pitchFamily="18" charset="0"/>
                <a:cs typeface="Times New Roman" panose="02020603050405020304" pitchFamily="18" charset="0"/>
              </a:rPr>
              <a:t>Garrett</a:t>
            </a:r>
            <a:r>
              <a:rPr lang="en-US" sz="1600" dirty="0">
                <a:latin typeface="Times New Roman" panose="02020603050405020304" pitchFamily="18" charset="0"/>
                <a:cs typeface="Times New Roman" panose="02020603050405020304" pitchFamily="18" charset="0"/>
              </a:rPr>
              <a:t>, H. B., </a:t>
            </a:r>
            <a:r>
              <a:rPr lang="en-US" sz="1600" dirty="0" smtClean="0">
                <a:latin typeface="Times New Roman" panose="02020603050405020304" pitchFamily="18" charset="0"/>
                <a:cs typeface="Times New Roman" panose="02020603050405020304" pitchFamily="18" charset="0"/>
              </a:rPr>
              <a:t>Martinez Sierra, L. M., and </a:t>
            </a:r>
            <a:r>
              <a:rPr lang="en-US" sz="1600" dirty="0">
                <a:latin typeface="Times New Roman" panose="02020603050405020304" pitchFamily="18" charset="0"/>
                <a:cs typeface="Times New Roman" panose="02020603050405020304" pitchFamily="18" charset="0"/>
              </a:rPr>
              <a:t>Evans, R. W. "Updating the Jovian Proton Radiation Environment—</a:t>
            </a:r>
            <a:r>
              <a:rPr lang="en-US" sz="1600" dirty="0" smtClean="0">
                <a:latin typeface="Times New Roman" panose="02020603050405020304" pitchFamily="18" charset="0"/>
                <a:cs typeface="Times New Roman" panose="02020603050405020304" pitchFamily="18" charset="0"/>
              </a:rPr>
              <a:t>2015”, JPL Publication 15-9, October 2015. </a:t>
            </a:r>
            <a:r>
              <a:rPr lang="fi-FI" sz="1600" dirty="0">
                <a:latin typeface="Times New Roman" panose="02020603050405020304" pitchFamily="18" charset="0"/>
                <a:cs typeface="Times New Roman" panose="02020603050405020304" pitchFamily="18" charset="0"/>
              </a:rPr>
              <a:t>http://hdl.handle.net/2014/45463</a:t>
            </a:r>
            <a:endParaRPr lang="en-US" sz="1600" dirty="0" smtClean="0">
              <a:latin typeface="Times New Roman" panose="02020603050405020304" pitchFamily="18" charset="0"/>
              <a:cs typeface="Times New Roman" panose="02020603050405020304" pitchFamily="18" charset="0"/>
            </a:endParaRPr>
          </a:p>
          <a:p>
            <a:pPr>
              <a:lnSpc>
                <a:spcPct val="90000"/>
              </a:lnSpc>
              <a:spcBef>
                <a:spcPts val="840"/>
              </a:spcBef>
              <a:defRPr/>
            </a:pPr>
            <a:r>
              <a:rPr lang="en-US" sz="1600" dirty="0" smtClean="0">
                <a:latin typeface="Times New Roman" panose="02020603050405020304" pitchFamily="18" charset="0"/>
                <a:cs typeface="Times New Roman" panose="02020603050405020304" pitchFamily="18" charset="0"/>
              </a:rPr>
              <a:t>HIC (Galileo Heavy Ion Radiation Model):</a:t>
            </a:r>
          </a:p>
          <a:p>
            <a:pPr marL="457200" lvl="1" indent="0">
              <a:lnSpc>
                <a:spcPct val="90000"/>
              </a:lnSpc>
              <a:spcBef>
                <a:spcPts val="840"/>
              </a:spcBef>
              <a:buNone/>
              <a:defRPr/>
            </a:pPr>
            <a:r>
              <a:rPr lang="en-US" sz="1600" dirty="0">
                <a:solidFill>
                  <a:srgbClr val="000000"/>
                </a:solidFill>
                <a:latin typeface="Times New Roman" panose="02020603050405020304" pitchFamily="18" charset="0"/>
                <a:cs typeface="Times New Roman" panose="02020603050405020304" pitchFamily="18" charset="0"/>
              </a:rPr>
              <a:t>Garrett, H. B., M. </a:t>
            </a:r>
            <a:r>
              <a:rPr lang="en-US" sz="1600" dirty="0" err="1">
                <a:solidFill>
                  <a:srgbClr val="000000"/>
                </a:solidFill>
                <a:latin typeface="Times New Roman" panose="02020603050405020304" pitchFamily="18" charset="0"/>
                <a:cs typeface="Times New Roman" panose="02020603050405020304" pitchFamily="18" charset="0"/>
              </a:rPr>
              <a:t>Kokorowski</a:t>
            </a:r>
            <a:r>
              <a:rPr lang="en-US" sz="1600" dirty="0">
                <a:solidFill>
                  <a:srgbClr val="000000"/>
                </a:solidFill>
                <a:latin typeface="Times New Roman" panose="02020603050405020304" pitchFamily="18" charset="0"/>
                <a:cs typeface="Times New Roman" panose="02020603050405020304" pitchFamily="18" charset="0"/>
              </a:rPr>
              <a:t>, S. Kang, R. W. Evans, and C. M. S. Cohen (</a:t>
            </a:r>
            <a:r>
              <a:rPr lang="en-US" sz="1600" dirty="0" smtClean="0">
                <a:solidFill>
                  <a:srgbClr val="000000"/>
                </a:solidFill>
                <a:latin typeface="Times New Roman" panose="02020603050405020304" pitchFamily="18" charset="0"/>
                <a:cs typeface="Times New Roman" panose="02020603050405020304" pitchFamily="18" charset="0"/>
              </a:rPr>
              <a:t>2011)</a:t>
            </a:r>
            <a:r>
              <a:rPr lang="en-US" sz="1600" dirty="0">
                <a:solidFill>
                  <a:srgbClr val="000000"/>
                </a:solidFill>
                <a:latin typeface="Times New Roman" panose="02020603050405020304" pitchFamily="18" charset="0"/>
                <a:cs typeface="Times New Roman" panose="02020603050405020304" pitchFamily="18" charset="0"/>
              </a:rPr>
              <a:t>, The Jovian Equatorial Heavy Ion Radiation Environment, JPL Publication 11-16, Jet Propulsion Laboratory, California Institute of Technology, Pasadena, </a:t>
            </a:r>
            <a:r>
              <a:rPr lang="en-US" sz="1600" dirty="0" smtClean="0">
                <a:solidFill>
                  <a:srgbClr val="000000"/>
                </a:solidFill>
                <a:latin typeface="Times New Roman" panose="02020603050405020304" pitchFamily="18" charset="0"/>
                <a:cs typeface="Times New Roman" panose="02020603050405020304" pitchFamily="18" charset="0"/>
              </a:rPr>
              <a:t>CA.  http</a:t>
            </a:r>
            <a:r>
              <a:rPr lang="en-US" sz="1600" dirty="0">
                <a:solidFill>
                  <a:srgbClr val="000000"/>
                </a:solidFill>
                <a:latin typeface="Times New Roman" panose="02020603050405020304" pitchFamily="18" charset="0"/>
                <a:cs typeface="Times New Roman" panose="02020603050405020304" pitchFamily="18" charset="0"/>
              </a:rPr>
              <a:t>://</a:t>
            </a:r>
            <a:r>
              <a:rPr lang="en-US" sz="1600" dirty="0" err="1">
                <a:solidFill>
                  <a:srgbClr val="000000"/>
                </a:solidFill>
                <a:latin typeface="Times New Roman" panose="02020603050405020304" pitchFamily="18" charset="0"/>
                <a:cs typeface="Times New Roman" panose="02020603050405020304" pitchFamily="18" charset="0"/>
              </a:rPr>
              <a:t>trs-new.jpl.nasa.gov</a:t>
            </a:r>
            <a:r>
              <a:rPr lang="en-US" sz="1600" dirty="0">
                <a:solidFill>
                  <a:srgbClr val="000000"/>
                </a:solidFill>
                <a:latin typeface="Times New Roman" panose="02020603050405020304" pitchFamily="18" charset="0"/>
                <a:cs typeface="Times New Roman" panose="02020603050405020304" pitchFamily="18" charset="0"/>
              </a:rPr>
              <a:t>/</a:t>
            </a:r>
            <a:r>
              <a:rPr lang="en-US" sz="1600" dirty="0" err="1">
                <a:solidFill>
                  <a:srgbClr val="000000"/>
                </a:solidFill>
                <a:latin typeface="Times New Roman" panose="02020603050405020304" pitchFamily="18" charset="0"/>
                <a:cs typeface="Times New Roman" panose="02020603050405020304" pitchFamily="18" charset="0"/>
              </a:rPr>
              <a:t>dspace</a:t>
            </a:r>
            <a:r>
              <a:rPr lang="en-US" sz="1600" dirty="0">
                <a:solidFill>
                  <a:srgbClr val="000000"/>
                </a:solidFill>
                <a:latin typeface="Times New Roman" panose="02020603050405020304" pitchFamily="18" charset="0"/>
                <a:cs typeface="Times New Roman" panose="02020603050405020304" pitchFamily="18" charset="0"/>
              </a:rPr>
              <a:t>/</a:t>
            </a:r>
            <a:r>
              <a:rPr lang="en-US" sz="1600" dirty="0" err="1">
                <a:solidFill>
                  <a:srgbClr val="000000"/>
                </a:solidFill>
                <a:latin typeface="Times New Roman" panose="02020603050405020304" pitchFamily="18" charset="0"/>
                <a:cs typeface="Times New Roman" panose="02020603050405020304" pitchFamily="18" charset="0"/>
              </a:rPr>
              <a:t>bitstream</a:t>
            </a:r>
            <a:r>
              <a:rPr lang="en-US" sz="1600" dirty="0">
                <a:solidFill>
                  <a:srgbClr val="000000"/>
                </a:solidFill>
                <a:latin typeface="Times New Roman" panose="02020603050405020304" pitchFamily="18" charset="0"/>
                <a:cs typeface="Times New Roman" panose="02020603050405020304" pitchFamily="18" charset="0"/>
              </a:rPr>
              <a:t>/2014/41934/1/11-16.pdf</a:t>
            </a:r>
          </a:p>
          <a:p>
            <a:pPr marL="0" indent="0">
              <a:lnSpc>
                <a:spcPct val="90000"/>
              </a:lnSpc>
              <a:spcBef>
                <a:spcPts val="840"/>
              </a:spcBef>
              <a:buNone/>
              <a:defRPr/>
            </a:pPr>
            <a:r>
              <a:rPr lang="en-US" sz="2000" dirty="0" smtClean="0">
                <a:latin typeface="Times New Roman" panose="02020603050405020304" pitchFamily="18" charset="0"/>
                <a:cs typeface="Times New Roman" panose="02020603050405020304" pitchFamily="18" charset="0"/>
              </a:rPr>
              <a:t>From Garrett et al. [Fall AGU, 2015]</a:t>
            </a:r>
            <a:endParaRPr lang="en-US" sz="2000" dirty="0">
              <a:latin typeface="Times New Roman" panose="02020603050405020304" pitchFamily="18" charset="0"/>
              <a:cs typeface="Times New Roman" panose="02020603050405020304" pitchFamily="18" charset="0"/>
            </a:endParaRPr>
          </a:p>
          <a:p>
            <a:pPr marL="457200" lvl="1" indent="0">
              <a:lnSpc>
                <a:spcPct val="90000"/>
              </a:lnSpc>
              <a:spcBef>
                <a:spcPts val="840"/>
              </a:spcBef>
              <a:buNone/>
              <a:defRPr/>
            </a:pPr>
            <a:endParaRPr lang="en-US" sz="16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505324" y="6298684"/>
            <a:ext cx="4638675" cy="400110"/>
          </a:xfrm>
          <a:prstGeom prst="rect">
            <a:avLst/>
          </a:prstGeom>
          <a:solidFill>
            <a:schemeClr val="bg1"/>
          </a:solidFill>
        </p:spPr>
        <p:txBody>
          <a:bodyPr wrap="square" rtlCol="0">
            <a:spAutoFit/>
          </a:bodyPr>
          <a:lstStyle/>
          <a:p>
            <a:r>
              <a:rPr lang="en-US" sz="2000" b="1" i="1" dirty="0" smtClean="0">
                <a:solidFill>
                  <a:srgbClr val="FF0000"/>
                </a:solidFill>
                <a:latin typeface="Times New Roman" panose="02020603050405020304" pitchFamily="18" charset="0"/>
                <a:cs typeface="Times New Roman" panose="02020603050405020304" pitchFamily="18" charset="0"/>
              </a:rPr>
              <a:t>But no Europa near-environment model !</a:t>
            </a:r>
            <a:endParaRPr lang="en-US" sz="2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04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85800"/>
          </a:xfrm>
        </p:spPr>
        <p:txBody>
          <a:bodyPr/>
          <a:lstStyle/>
          <a:p>
            <a:r>
              <a:rPr lang="en-US" b="1" dirty="0" smtClean="0">
                <a:latin typeface="Times New Roman" panose="02020603050405020304" pitchFamily="18" charset="0"/>
                <a:cs typeface="Times New Roman" panose="02020603050405020304" pitchFamily="18" charset="0"/>
              </a:rPr>
              <a:t>Need for Improved Near-Environment Model</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685800"/>
            <a:ext cx="8686800" cy="4525963"/>
          </a:xfrm>
        </p:spPr>
        <p:txBody>
          <a:bodyPr/>
          <a:lstStyle/>
          <a:p>
            <a:r>
              <a:rPr lang="en-US" dirty="0" smtClean="0">
                <a:latin typeface="Times New Roman" panose="02020603050405020304" pitchFamily="18" charset="0"/>
                <a:cs typeface="Times New Roman" panose="02020603050405020304" pitchFamily="18" charset="0"/>
              </a:rPr>
              <a:t>The Europa Multiple Flyby Mission (EMFM) and JUICE will both conduct science observations in the near-moon environment.</a:t>
            </a:r>
          </a:p>
          <a:p>
            <a:r>
              <a:rPr lang="en-US" dirty="0" smtClean="0">
                <a:latin typeface="Times New Roman" panose="02020603050405020304" pitchFamily="18" charset="0"/>
                <a:cs typeface="Times New Roman" panose="02020603050405020304" pitchFamily="18" charset="0"/>
              </a:rPr>
              <a:t>EMFM add-on </a:t>
            </a:r>
            <a:r>
              <a:rPr lang="en-US" dirty="0" smtClean="0">
                <a:latin typeface="Times New Roman" panose="02020603050405020304" pitchFamily="18" charset="0"/>
                <a:cs typeface="Times New Roman" panose="02020603050405020304" pitchFamily="18" charset="0"/>
              </a:rPr>
              <a:t>orbiter</a:t>
            </a:r>
            <a:r>
              <a:rPr lang="en-US" dirty="0" smtClean="0">
                <a:latin typeface="Times New Roman" panose="02020603050405020304" pitchFamily="18" charset="0"/>
                <a:cs typeface="Times New Roman" panose="02020603050405020304" pitchFamily="18" charset="0"/>
              </a:rPr>
              <a:t>, penetrator, and lander elements would operate </a:t>
            </a:r>
            <a:r>
              <a:rPr lang="en-US" i="1" dirty="0" smtClean="0">
                <a:latin typeface="Times New Roman" panose="02020603050405020304" pitchFamily="18" charset="0"/>
                <a:cs typeface="Times New Roman" panose="02020603050405020304" pitchFamily="18" charset="0"/>
              </a:rPr>
              <a:t>entirely</a:t>
            </a:r>
            <a:r>
              <a:rPr lang="en-US" dirty="0" smtClean="0">
                <a:latin typeface="Times New Roman" panose="02020603050405020304" pitchFamily="18" charset="0"/>
                <a:cs typeface="Times New Roman" panose="02020603050405020304" pitchFamily="18" charset="0"/>
              </a:rPr>
              <a:t> in the high altitude to surface radiation environments not well characterized by an existing model. </a:t>
            </a:r>
          </a:p>
          <a:p>
            <a:r>
              <a:rPr lang="en-US" dirty="0" smtClean="0">
                <a:latin typeface="Times New Roman" panose="02020603050405020304" pitchFamily="18" charset="0"/>
                <a:cs typeface="Times New Roman" panose="02020603050405020304" pitchFamily="18" charset="0"/>
              </a:rPr>
              <a:t>Spacecraft and instrument radiation shielding requirements may be significantly overestimated by assumption of ≤ 50 % reduction due only to the physical body of Europa.</a:t>
            </a:r>
          </a:p>
          <a:p>
            <a:r>
              <a:rPr lang="en-US" dirty="0" smtClean="0">
                <a:latin typeface="Times New Roman" panose="02020603050405020304" pitchFamily="18" charset="0"/>
                <a:cs typeface="Times New Roman" panose="02020603050405020304" pitchFamily="18" charset="0"/>
              </a:rPr>
              <a:t>Version 1 – 2 near-environment models already show 65 – 80 % reduction also due to trailing-leading asymmetry of electron fluxes</a:t>
            </a:r>
          </a:p>
          <a:p>
            <a:r>
              <a:rPr lang="en-US" dirty="0" smtClean="0">
                <a:latin typeface="Times New Roman" panose="02020603050405020304" pitchFamily="18" charset="0"/>
                <a:cs typeface="Times New Roman" panose="02020603050405020304" pitchFamily="18" charset="0"/>
              </a:rPr>
              <a:t>If, for example, 30% (15 kg) of 50-kg orbiter dry mass is allocated to radiation shielding for 30% moon shielding reduction, then non-shielding mass for spacecraft and science operations increases from 35 kg up to 44 kg for 80 % reduction, then allowing for additional science sensors within the total dry mass allocation.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5125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srcRect l="1662" t="7718"/>
          <a:stretch/>
        </p:blipFill>
        <p:spPr>
          <a:xfrm>
            <a:off x="152400" y="1066800"/>
            <a:ext cx="8811426" cy="5181600"/>
          </a:xfrm>
          <a:prstGeom prst="rect">
            <a:avLst/>
          </a:prstGeom>
        </p:spPr>
      </p:pic>
      <p:sp>
        <p:nvSpPr>
          <p:cNvPr id="3" name="TextBox 2"/>
          <p:cNvSpPr txBox="1"/>
          <p:nvPr/>
        </p:nvSpPr>
        <p:spPr>
          <a:xfrm>
            <a:off x="152400" y="210671"/>
            <a:ext cx="8735226" cy="707886"/>
          </a:xfrm>
          <a:prstGeom prst="rect">
            <a:avLst/>
          </a:prstGeom>
          <a:noFill/>
        </p:spPr>
        <p:txBody>
          <a:bodyPr wrap="square" rtlCol="0">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Electron Energy Flux Contours Correlate with Low Albedo Radiation Products </a:t>
            </a:r>
            <a:r>
              <a:rPr lang="en-US" sz="2000" b="1" dirty="0" smtClean="0">
                <a:solidFill>
                  <a:srgbClr val="FF0000"/>
                </a:solidFill>
                <a:latin typeface="Times New Roman" panose="02020603050405020304" pitchFamily="18" charset="0"/>
                <a:cs typeface="Times New Roman" panose="02020603050405020304" pitchFamily="18" charset="0"/>
              </a:rPr>
              <a:t>of</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Surface Bombardment on Trailing, But Not Leading, Hemisphere</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90500" y="6248400"/>
            <a:ext cx="6096000"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Paranicas</a:t>
            </a:r>
            <a:r>
              <a:rPr lang="en-US" sz="2000" dirty="0" smtClean="0">
                <a:latin typeface="Times New Roman" panose="02020603050405020304" pitchFamily="18" charset="0"/>
                <a:cs typeface="Times New Roman" panose="02020603050405020304" pitchFamily="18" charset="0"/>
              </a:rPr>
              <a:t> et al. [2001], Patterson et al. [2012]</a:t>
            </a:r>
            <a:endParaRPr 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371600" y="3260482"/>
            <a:ext cx="1981200" cy="646331"/>
          </a:xfrm>
          <a:prstGeom prst="rect">
            <a:avLst/>
          </a:prstGeom>
          <a:noFill/>
        </p:spPr>
        <p:txBody>
          <a:bodyPr wrap="square" rtlCol="0">
            <a:spAutoFit/>
          </a:bodyPr>
          <a:lstStyle/>
          <a:p>
            <a:pPr algn="ctr"/>
            <a:r>
              <a:rPr lang="en-US" dirty="0" smtClean="0">
                <a:solidFill>
                  <a:srgbClr val="FFFF00"/>
                </a:solidFill>
              </a:rPr>
              <a:t>Trailing Apex</a:t>
            </a:r>
          </a:p>
          <a:p>
            <a:pPr algn="ctr"/>
            <a:r>
              <a:rPr lang="en-US" dirty="0" smtClean="0">
                <a:solidFill>
                  <a:srgbClr val="FFFF00"/>
                </a:solidFill>
              </a:rPr>
              <a:t>270</a:t>
            </a:r>
            <a:r>
              <a:rPr lang="en-US" dirty="0" smtClean="0">
                <a:solidFill>
                  <a:srgbClr val="FFFF00"/>
                </a:solidFill>
                <a:latin typeface="Comic Sans MS" panose="030F0702030302020204" pitchFamily="66" charset="0"/>
              </a:rPr>
              <a:t>° West</a:t>
            </a:r>
            <a:endParaRPr lang="en-US" dirty="0">
              <a:solidFill>
                <a:srgbClr val="FFFF00"/>
              </a:solidFill>
            </a:endParaRPr>
          </a:p>
        </p:txBody>
      </p:sp>
      <p:sp>
        <p:nvSpPr>
          <p:cNvPr id="6" name="TextBox 5"/>
          <p:cNvSpPr txBox="1"/>
          <p:nvPr/>
        </p:nvSpPr>
        <p:spPr>
          <a:xfrm>
            <a:off x="6019800" y="1447800"/>
            <a:ext cx="1981200" cy="646331"/>
          </a:xfrm>
          <a:prstGeom prst="rect">
            <a:avLst/>
          </a:prstGeom>
          <a:noFill/>
        </p:spPr>
        <p:txBody>
          <a:bodyPr wrap="square" rtlCol="0">
            <a:spAutoFit/>
          </a:bodyPr>
          <a:lstStyle/>
          <a:p>
            <a:pPr algn="ctr"/>
            <a:r>
              <a:rPr lang="en-US" dirty="0" smtClean="0">
                <a:solidFill>
                  <a:srgbClr val="FFFF00"/>
                </a:solidFill>
              </a:rPr>
              <a:t>Leading Apex</a:t>
            </a:r>
          </a:p>
          <a:p>
            <a:pPr algn="ctr"/>
            <a:r>
              <a:rPr lang="en-US" dirty="0" smtClean="0">
                <a:solidFill>
                  <a:srgbClr val="FFFF00"/>
                </a:solidFill>
              </a:rPr>
              <a:t>90</a:t>
            </a:r>
            <a:r>
              <a:rPr lang="en-US" dirty="0" smtClean="0">
                <a:solidFill>
                  <a:srgbClr val="FFFF00"/>
                </a:solidFill>
                <a:latin typeface="Comic Sans MS" panose="030F0702030302020204" pitchFamily="66" charset="0"/>
              </a:rPr>
              <a:t>° West</a:t>
            </a:r>
            <a:endParaRPr lang="en-US" dirty="0">
              <a:solidFill>
                <a:srgbClr val="FFFF00"/>
              </a:solidFill>
            </a:endParaRPr>
          </a:p>
        </p:txBody>
      </p:sp>
      <p:pic>
        <p:nvPicPr>
          <p:cNvPr id="7" name="Picture 5" descr="EUROPA_SALT_MAP_noinsert"/>
          <p:cNvPicPr>
            <a:picLocks noChangeAspect="1" noChangeArrowheads="1"/>
          </p:cNvPicPr>
          <p:nvPr/>
        </p:nvPicPr>
        <p:blipFill>
          <a:blip r:embed="rId4" cstate="print"/>
          <a:srcRect/>
          <a:stretch>
            <a:fillRect/>
          </a:stretch>
        </p:blipFill>
        <p:spPr bwMode="auto">
          <a:xfrm>
            <a:off x="5486400" y="2268513"/>
            <a:ext cx="3268663" cy="3276600"/>
          </a:xfrm>
          <a:prstGeom prst="rect">
            <a:avLst/>
          </a:prstGeom>
          <a:noFill/>
          <a:ln w="9525">
            <a:noFill/>
            <a:miter lim="800000"/>
            <a:headEnd/>
            <a:tailEnd/>
          </a:ln>
        </p:spPr>
      </p:pic>
      <p:sp>
        <p:nvSpPr>
          <p:cNvPr id="8" name="TextBox 7"/>
          <p:cNvSpPr txBox="1"/>
          <p:nvPr/>
        </p:nvSpPr>
        <p:spPr>
          <a:xfrm>
            <a:off x="5638800" y="3561719"/>
            <a:ext cx="1295400" cy="461665"/>
          </a:xfrm>
          <a:prstGeom prst="rect">
            <a:avLst/>
          </a:prstGeom>
          <a:noFill/>
        </p:spPr>
        <p:txBody>
          <a:bodyPr wrap="square" rtlCol="0">
            <a:spAutoFit/>
          </a:bodyPr>
          <a:lstStyle/>
          <a:p>
            <a:r>
              <a:rPr lang="en-US" b="1" dirty="0" smtClean="0">
                <a:solidFill>
                  <a:schemeClr val="bg1"/>
                </a:solidFill>
              </a:rPr>
              <a:t>Trailing</a:t>
            </a:r>
            <a:endParaRPr lang="en-US" b="1" dirty="0">
              <a:solidFill>
                <a:schemeClr val="bg1"/>
              </a:solidFill>
            </a:endParaRPr>
          </a:p>
        </p:txBody>
      </p:sp>
      <p:sp>
        <p:nvSpPr>
          <p:cNvPr id="9" name="TextBox 8"/>
          <p:cNvSpPr txBox="1"/>
          <p:nvPr/>
        </p:nvSpPr>
        <p:spPr>
          <a:xfrm>
            <a:off x="5520531" y="2362200"/>
            <a:ext cx="3200400" cy="381000"/>
          </a:xfrm>
          <a:prstGeom prst="rect">
            <a:avLst/>
          </a:prstGeom>
          <a:noFill/>
        </p:spPr>
        <p:txBody>
          <a:bodyPr wrap="square" rtlCol="0">
            <a:spAutoFit/>
          </a:bodyPr>
          <a:lstStyle/>
          <a:p>
            <a:r>
              <a:rPr lang="en-US" dirty="0" smtClean="0">
                <a:solidFill>
                  <a:schemeClr val="bg1"/>
                </a:solidFill>
              </a:rPr>
              <a:t>Galileo Orbiter NIMS Sulfates</a:t>
            </a:r>
            <a:endParaRPr lang="en-US" dirty="0">
              <a:solidFill>
                <a:schemeClr val="bg1"/>
              </a:solidFill>
            </a:endParaRPr>
          </a:p>
        </p:txBody>
      </p:sp>
      <p:sp>
        <p:nvSpPr>
          <p:cNvPr id="10" name="TextBox 9"/>
          <p:cNvSpPr txBox="1"/>
          <p:nvPr/>
        </p:nvSpPr>
        <p:spPr>
          <a:xfrm>
            <a:off x="5545931" y="6248400"/>
            <a:ext cx="3268663"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McCord et al. [1998, 1999]</a:t>
            </a:r>
            <a:endParaRPr lang="en-US" sz="2000" dirty="0">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flipH="1" flipV="1">
            <a:off x="6553200" y="4572000"/>
            <a:ext cx="76200" cy="16764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1981200" y="4023384"/>
            <a:ext cx="609600" cy="222501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8441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F:\AbSciCon2006\Europa\Images\dePater-Lissauer2001_Fig7p16.bmp"/>
          <p:cNvPicPr>
            <a:picLocks noChangeAspect="1" noChangeArrowheads="1"/>
          </p:cNvPicPr>
          <p:nvPr/>
        </p:nvPicPr>
        <p:blipFill>
          <a:blip r:embed="rId2" cstate="print"/>
          <a:srcRect/>
          <a:stretch>
            <a:fillRect/>
          </a:stretch>
        </p:blipFill>
        <p:spPr bwMode="auto">
          <a:xfrm>
            <a:off x="4648200" y="3886200"/>
            <a:ext cx="4343400" cy="2473325"/>
          </a:xfrm>
          <a:prstGeom prst="rect">
            <a:avLst/>
          </a:prstGeom>
          <a:noFill/>
          <a:ln w="9525">
            <a:noFill/>
            <a:miter lim="800000"/>
            <a:headEnd/>
            <a:tailEnd/>
          </a:ln>
        </p:spPr>
      </p:pic>
      <p:pic>
        <p:nvPicPr>
          <p:cNvPr id="11267" name="Picture 6" descr="F:\AbSciCon2006\Europa\Images\dePater-Lissauer2001_Fig7p14-7p15_b.bmp"/>
          <p:cNvPicPr>
            <a:picLocks noChangeAspect="1" noChangeArrowheads="1"/>
          </p:cNvPicPr>
          <p:nvPr/>
        </p:nvPicPr>
        <p:blipFill>
          <a:blip r:embed="rId3" cstate="print"/>
          <a:srcRect/>
          <a:stretch>
            <a:fillRect/>
          </a:stretch>
        </p:blipFill>
        <p:spPr bwMode="auto">
          <a:xfrm>
            <a:off x="76200" y="4794250"/>
            <a:ext cx="5029200" cy="1987550"/>
          </a:xfrm>
          <a:prstGeom prst="rect">
            <a:avLst/>
          </a:prstGeom>
          <a:noFill/>
          <a:ln w="9525">
            <a:noFill/>
            <a:miter lim="800000"/>
            <a:headEnd/>
            <a:tailEnd/>
          </a:ln>
        </p:spPr>
      </p:pic>
      <p:pic>
        <p:nvPicPr>
          <p:cNvPr id="11268" name="Picture 8" descr="F:\AbSciCon2006\Europa\Images\dePater-Lissauer2001_Fig7p14-7p15_a.bmp"/>
          <p:cNvPicPr>
            <a:picLocks noChangeAspect="1" noChangeArrowheads="1"/>
          </p:cNvPicPr>
          <p:nvPr/>
        </p:nvPicPr>
        <p:blipFill>
          <a:blip r:embed="rId4" cstate="print"/>
          <a:srcRect/>
          <a:stretch>
            <a:fillRect/>
          </a:stretch>
        </p:blipFill>
        <p:spPr bwMode="auto">
          <a:xfrm>
            <a:off x="533400" y="609600"/>
            <a:ext cx="8305800" cy="3155950"/>
          </a:xfrm>
          <a:prstGeom prst="rect">
            <a:avLst/>
          </a:prstGeom>
          <a:noFill/>
          <a:ln w="9525">
            <a:noFill/>
            <a:miter lim="800000"/>
            <a:headEnd/>
            <a:tailEnd/>
          </a:ln>
        </p:spPr>
      </p:pic>
      <p:sp>
        <p:nvSpPr>
          <p:cNvPr id="11269" name="Text Box 9"/>
          <p:cNvSpPr txBox="1">
            <a:spLocks noChangeArrowheads="1"/>
          </p:cNvSpPr>
          <p:nvPr/>
        </p:nvSpPr>
        <p:spPr bwMode="auto">
          <a:xfrm>
            <a:off x="3048000" y="1828800"/>
            <a:ext cx="1219200" cy="396875"/>
          </a:xfrm>
          <a:prstGeom prst="rect">
            <a:avLst/>
          </a:prstGeom>
          <a:noFill/>
          <a:ln w="9525">
            <a:noFill/>
            <a:miter lim="800000"/>
            <a:headEnd/>
            <a:tailEnd/>
          </a:ln>
          <a:effectLst/>
        </p:spPr>
        <p:txBody>
          <a:bodyPr>
            <a:spAutoFit/>
          </a:bodyPr>
          <a:lstStyle/>
          <a:p>
            <a:pPr eaLnBrk="1" hangingPunct="1">
              <a:spcBef>
                <a:spcPct val="50000"/>
              </a:spcBef>
            </a:pPr>
            <a:r>
              <a:rPr lang="en-US" altLang="en-US" sz="2000"/>
              <a:t>Electrons</a:t>
            </a:r>
          </a:p>
        </p:txBody>
      </p:sp>
      <p:sp>
        <p:nvSpPr>
          <p:cNvPr id="11270" name="Text Box 10"/>
          <p:cNvSpPr txBox="1">
            <a:spLocks noChangeArrowheads="1"/>
          </p:cNvSpPr>
          <p:nvPr/>
        </p:nvSpPr>
        <p:spPr bwMode="auto">
          <a:xfrm>
            <a:off x="4648200" y="2041525"/>
            <a:ext cx="1219200" cy="396875"/>
          </a:xfrm>
          <a:prstGeom prst="rect">
            <a:avLst/>
          </a:prstGeom>
          <a:noFill/>
          <a:ln w="9525">
            <a:noFill/>
            <a:miter lim="800000"/>
            <a:headEnd/>
            <a:tailEnd/>
          </a:ln>
          <a:effectLst/>
        </p:spPr>
        <p:txBody>
          <a:bodyPr>
            <a:spAutoFit/>
          </a:bodyPr>
          <a:lstStyle/>
          <a:p>
            <a:pPr eaLnBrk="1" hangingPunct="1">
              <a:spcBef>
                <a:spcPct val="50000"/>
              </a:spcBef>
            </a:pPr>
            <a:r>
              <a:rPr lang="en-US" altLang="en-US" sz="2000"/>
              <a:t>Protons</a:t>
            </a:r>
          </a:p>
        </p:txBody>
      </p:sp>
      <p:sp>
        <p:nvSpPr>
          <p:cNvPr id="11271" name="Text Box 11"/>
          <p:cNvSpPr txBox="1">
            <a:spLocks noChangeArrowheads="1"/>
          </p:cNvSpPr>
          <p:nvPr/>
        </p:nvSpPr>
        <p:spPr bwMode="auto">
          <a:xfrm>
            <a:off x="2933700" y="6419850"/>
            <a:ext cx="4648200" cy="366713"/>
          </a:xfrm>
          <a:prstGeom prst="rect">
            <a:avLst/>
          </a:prstGeom>
          <a:noFill/>
          <a:ln w="9525">
            <a:noFill/>
            <a:miter lim="800000"/>
            <a:headEnd/>
            <a:tailEnd/>
          </a:ln>
          <a:effectLst/>
        </p:spPr>
        <p:txBody>
          <a:bodyPr>
            <a:spAutoFit/>
          </a:bodyPr>
          <a:lstStyle/>
          <a:p>
            <a:pPr eaLnBrk="1" hangingPunct="1">
              <a:spcBef>
                <a:spcPct val="50000"/>
              </a:spcBef>
            </a:pPr>
            <a:r>
              <a:rPr lang="en-US" altLang="en-US" sz="1800" i="1" dirty="0"/>
              <a:t>Graphic from de Pater and Lissauer (2001)</a:t>
            </a:r>
          </a:p>
        </p:txBody>
      </p:sp>
      <p:sp>
        <p:nvSpPr>
          <p:cNvPr id="11272" name="Text Box 12"/>
          <p:cNvSpPr txBox="1">
            <a:spLocks noChangeArrowheads="1"/>
          </p:cNvSpPr>
          <p:nvPr/>
        </p:nvSpPr>
        <p:spPr bwMode="auto">
          <a:xfrm>
            <a:off x="990600" y="4267200"/>
            <a:ext cx="3124200" cy="396875"/>
          </a:xfrm>
          <a:prstGeom prst="rect">
            <a:avLst/>
          </a:prstGeom>
          <a:noFill/>
          <a:ln w="9525">
            <a:noFill/>
            <a:miter lim="800000"/>
            <a:headEnd/>
            <a:tailEnd/>
          </a:ln>
          <a:effectLst/>
        </p:spPr>
        <p:txBody>
          <a:bodyPr>
            <a:spAutoFit/>
          </a:bodyPr>
          <a:lstStyle/>
          <a:p>
            <a:pPr eaLnBrk="1" hangingPunct="1">
              <a:spcBef>
                <a:spcPct val="50000"/>
              </a:spcBef>
            </a:pPr>
            <a:r>
              <a:rPr lang="en-US" altLang="en-US" sz="2000" b="1"/>
              <a:t>Magnetic Gradient Drift</a:t>
            </a:r>
          </a:p>
        </p:txBody>
      </p:sp>
      <p:sp>
        <p:nvSpPr>
          <p:cNvPr id="11273" name="Text Box 13"/>
          <p:cNvSpPr txBox="1">
            <a:spLocks noChangeArrowheads="1"/>
          </p:cNvSpPr>
          <p:nvPr/>
        </p:nvSpPr>
        <p:spPr bwMode="auto">
          <a:xfrm>
            <a:off x="5410200" y="3429000"/>
            <a:ext cx="3200400" cy="396875"/>
          </a:xfrm>
          <a:prstGeom prst="rect">
            <a:avLst/>
          </a:prstGeom>
          <a:noFill/>
          <a:ln w="9525">
            <a:noFill/>
            <a:miter lim="800000"/>
            <a:headEnd/>
            <a:tailEnd/>
          </a:ln>
          <a:effectLst/>
        </p:spPr>
        <p:txBody>
          <a:bodyPr>
            <a:spAutoFit/>
          </a:bodyPr>
          <a:lstStyle/>
          <a:p>
            <a:pPr eaLnBrk="1" hangingPunct="1">
              <a:spcBef>
                <a:spcPct val="50000"/>
              </a:spcBef>
            </a:pPr>
            <a:r>
              <a:rPr lang="en-US" altLang="en-US" sz="2000" b="1"/>
              <a:t>Magnetic Curvature Drift</a:t>
            </a:r>
          </a:p>
        </p:txBody>
      </p:sp>
      <p:sp>
        <p:nvSpPr>
          <p:cNvPr id="11274" name="Text Box 14"/>
          <p:cNvSpPr txBox="1">
            <a:spLocks noChangeArrowheads="1"/>
          </p:cNvSpPr>
          <p:nvPr/>
        </p:nvSpPr>
        <p:spPr bwMode="auto">
          <a:xfrm>
            <a:off x="0" y="136525"/>
            <a:ext cx="8991600" cy="369332"/>
          </a:xfrm>
          <a:prstGeom prst="rect">
            <a:avLst/>
          </a:prstGeom>
          <a:noFill/>
          <a:ln w="9525">
            <a:noFill/>
            <a:miter lim="800000"/>
            <a:headEnd/>
            <a:tailEnd/>
          </a:ln>
          <a:effectLst/>
        </p:spPr>
        <p:txBody>
          <a:bodyPr>
            <a:spAutoFit/>
          </a:bodyPr>
          <a:lstStyle/>
          <a:p>
            <a:pPr algn="ctr" eaLnBrk="1" hangingPunct="1">
              <a:spcBef>
                <a:spcPct val="50000"/>
              </a:spcBef>
            </a:pPr>
            <a:r>
              <a:rPr lang="en-US" altLang="en-US" b="1" u="sng" dirty="0" smtClean="0">
                <a:latin typeface="Times New Roman" panose="02020603050405020304" pitchFamily="18" charset="0"/>
                <a:cs typeface="Times New Roman" panose="02020603050405020304" pitchFamily="18" charset="0"/>
              </a:rPr>
              <a:t>Figure 3: Longitudinal </a:t>
            </a:r>
            <a:r>
              <a:rPr lang="en-US" altLang="en-US" b="1" u="sng" dirty="0">
                <a:latin typeface="Times New Roman" panose="02020603050405020304" pitchFamily="18" charset="0"/>
                <a:cs typeface="Times New Roman" panose="02020603050405020304" pitchFamily="18" charset="0"/>
              </a:rPr>
              <a:t>Drift of Trapped Charged Particles in Jovian Magnetic Field</a:t>
            </a:r>
          </a:p>
        </p:txBody>
      </p:sp>
      <p:sp>
        <p:nvSpPr>
          <p:cNvPr id="11275" name="Text Box 15"/>
          <p:cNvSpPr txBox="1">
            <a:spLocks noChangeArrowheads="1"/>
          </p:cNvSpPr>
          <p:nvPr/>
        </p:nvSpPr>
        <p:spPr bwMode="auto">
          <a:xfrm>
            <a:off x="7010400" y="5881688"/>
            <a:ext cx="1828800" cy="366712"/>
          </a:xfrm>
          <a:prstGeom prst="rect">
            <a:avLst/>
          </a:prstGeom>
          <a:noFill/>
          <a:ln w="9525">
            <a:noFill/>
            <a:miter lim="800000"/>
            <a:headEnd/>
            <a:tailEnd/>
          </a:ln>
          <a:effectLst/>
        </p:spPr>
        <p:txBody>
          <a:bodyPr>
            <a:spAutoFit/>
          </a:bodyPr>
          <a:lstStyle/>
          <a:p>
            <a:pPr eaLnBrk="1" hangingPunct="1">
              <a:spcBef>
                <a:spcPct val="50000"/>
              </a:spcBef>
            </a:pPr>
            <a:r>
              <a:rPr lang="en-US" altLang="en-US" sz="1800"/>
              <a:t>Centripetal Force</a:t>
            </a:r>
          </a:p>
        </p:txBody>
      </p:sp>
      <p:sp>
        <p:nvSpPr>
          <p:cNvPr id="11276" name="Text Box 16"/>
          <p:cNvSpPr txBox="1">
            <a:spLocks noChangeArrowheads="1"/>
          </p:cNvSpPr>
          <p:nvPr/>
        </p:nvSpPr>
        <p:spPr bwMode="auto">
          <a:xfrm>
            <a:off x="7467600" y="1514475"/>
            <a:ext cx="1676400" cy="923925"/>
          </a:xfrm>
          <a:prstGeom prst="rect">
            <a:avLst/>
          </a:prstGeom>
          <a:noFill/>
          <a:ln w="9525">
            <a:noFill/>
            <a:miter lim="800000"/>
            <a:headEnd/>
            <a:tailEnd/>
          </a:ln>
          <a:effectLst/>
        </p:spPr>
        <p:txBody>
          <a:bodyPr>
            <a:spAutoFit/>
          </a:bodyPr>
          <a:lstStyle/>
          <a:p>
            <a:pPr algn="ctr" eaLnBrk="1" hangingPunct="1"/>
            <a:r>
              <a:rPr lang="en-US" altLang="en-US" sz="1800" b="1">
                <a:solidFill>
                  <a:srgbClr val="FF3300"/>
                </a:solidFill>
              </a:rPr>
              <a:t>Corotation Direction</a:t>
            </a:r>
          </a:p>
          <a:p>
            <a:pPr algn="ctr" eaLnBrk="1" hangingPunct="1"/>
            <a:r>
              <a:rPr lang="en-US" altLang="en-US" sz="1800" b="1">
                <a:solidFill>
                  <a:srgbClr val="FF3300"/>
                </a:solidFill>
              </a:rPr>
              <a:t>(Downstream)</a:t>
            </a:r>
          </a:p>
        </p:txBody>
      </p:sp>
      <p:sp>
        <p:nvSpPr>
          <p:cNvPr id="11277" name="Text Box 17"/>
          <p:cNvSpPr txBox="1">
            <a:spLocks noChangeArrowheads="1"/>
          </p:cNvSpPr>
          <p:nvPr/>
        </p:nvSpPr>
        <p:spPr bwMode="auto">
          <a:xfrm>
            <a:off x="0" y="1600200"/>
            <a:ext cx="1752600" cy="923925"/>
          </a:xfrm>
          <a:prstGeom prst="rect">
            <a:avLst/>
          </a:prstGeom>
          <a:noFill/>
          <a:ln w="9525">
            <a:noFill/>
            <a:miter lim="800000"/>
            <a:headEnd/>
            <a:tailEnd/>
          </a:ln>
          <a:effectLst/>
        </p:spPr>
        <p:txBody>
          <a:bodyPr wrap="square">
            <a:spAutoFit/>
          </a:bodyPr>
          <a:lstStyle/>
          <a:p>
            <a:pPr algn="ctr" eaLnBrk="1" hangingPunct="1"/>
            <a:r>
              <a:rPr lang="en-US" altLang="en-US" sz="1800" b="1">
                <a:solidFill>
                  <a:srgbClr val="FF3300"/>
                </a:solidFill>
              </a:rPr>
              <a:t>Anticorotation Direction</a:t>
            </a:r>
          </a:p>
          <a:p>
            <a:pPr algn="ctr" eaLnBrk="1" hangingPunct="1"/>
            <a:r>
              <a:rPr lang="en-US" altLang="en-US" sz="1800" b="1">
                <a:solidFill>
                  <a:srgbClr val="FF3300"/>
                </a:solidFill>
              </a:rPr>
              <a:t>(Upstream)</a:t>
            </a:r>
          </a:p>
        </p:txBody>
      </p:sp>
      <p:pic>
        <p:nvPicPr>
          <p:cNvPr id="11278" name="Picture 2" descr="http://mediad.publicbroadcasting.net/p/kdlg/files/201309/FWSSpeciesofSalmon_0.gif"/>
          <p:cNvPicPr>
            <a:picLocks noChangeAspect="1" noChangeArrowheads="1"/>
          </p:cNvPicPr>
          <p:nvPr/>
        </p:nvPicPr>
        <p:blipFill>
          <a:blip r:embed="rId5" cstate="print"/>
          <a:srcRect/>
          <a:stretch>
            <a:fillRect/>
          </a:stretch>
        </p:blipFill>
        <p:spPr bwMode="auto">
          <a:xfrm>
            <a:off x="47625" y="533400"/>
            <a:ext cx="1352550" cy="1108075"/>
          </a:xfrm>
          <a:prstGeom prst="rect">
            <a:avLst/>
          </a:prstGeom>
          <a:noFill/>
          <a:ln w="9525">
            <a:noFill/>
            <a:miter lim="800000"/>
            <a:headEnd/>
            <a:tailEnd/>
          </a:ln>
        </p:spPr>
      </p:pic>
      <p:pic>
        <p:nvPicPr>
          <p:cNvPr id="11279" name="Picture 2" descr="http://mediad.publicbroadcasting.net/p/kdlg/files/201309/FWSSpeciesofSalmon_0.gif"/>
          <p:cNvPicPr>
            <a:picLocks noChangeAspect="1" noChangeArrowheads="1"/>
          </p:cNvPicPr>
          <p:nvPr/>
        </p:nvPicPr>
        <p:blipFill>
          <a:blip r:embed="rId6" cstate="print"/>
          <a:srcRect/>
          <a:stretch>
            <a:fillRect/>
          </a:stretch>
        </p:blipFill>
        <p:spPr bwMode="auto">
          <a:xfrm>
            <a:off x="8075238" y="955675"/>
            <a:ext cx="835025" cy="517525"/>
          </a:xfrm>
          <a:prstGeom prst="rect">
            <a:avLst/>
          </a:prstGeom>
          <a:noFill/>
          <a:ln w="9525">
            <a:noFill/>
            <a:miter lim="800000"/>
            <a:headEnd/>
            <a:tailEnd/>
          </a:ln>
        </p:spPr>
      </p:pic>
    </p:spTree>
    <p:extLst>
      <p:ext uri="{BB962C8B-B14F-4D97-AF65-F5344CB8AC3E}">
        <p14:creationId xmlns:p14="http://schemas.microsoft.com/office/powerpoint/2010/main" val="2363520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4646</TotalTime>
  <Words>1670</Words>
  <Application>Microsoft Office PowerPoint</Application>
  <PresentationFormat>On-screen Show (4:3)</PresentationFormat>
  <Paragraphs>156</Paragraphs>
  <Slides>23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Comic Sans MS</vt:lpstr>
      <vt:lpstr>Times New Roman</vt:lpstr>
      <vt:lpstr>Wingdings</vt:lpstr>
      <vt:lpstr>ヒラギノ角ゴ Pro W3</vt:lpstr>
      <vt:lpstr>Default Design</vt:lpstr>
      <vt:lpstr>PowerPoint Presentation</vt:lpstr>
      <vt:lpstr>PowerPoint Presentation</vt:lpstr>
      <vt:lpstr>PowerPoint Presentation</vt:lpstr>
      <vt:lpstr>PowerPoint Presentation</vt:lpstr>
      <vt:lpstr>PowerPoint Presentation</vt:lpstr>
      <vt:lpstr>JPL Jovian Radiation Environment Models </vt:lpstr>
      <vt:lpstr>Need for Improved Near-Environment Model</vt:lpstr>
      <vt:lpstr>PowerPoint Presentation</vt:lpstr>
      <vt:lpstr>PowerPoint Presentation</vt:lpstr>
      <vt:lpstr>PowerPoint Presentation</vt:lpstr>
      <vt:lpstr>PowerPoint Presentation</vt:lpstr>
      <vt:lpstr>Europa Near-Environment Radiation Model: Version 1</vt:lpstr>
      <vt:lpstr>PowerPoint Presentation</vt:lpstr>
      <vt:lpstr>PowerPoint Presentation</vt:lpstr>
      <vt:lpstr>PowerPoint Presentation</vt:lpstr>
      <vt:lpstr>PowerPoint Presentation</vt:lpstr>
      <vt:lpstr>Mission TID Doses @ 100-mil-Al</vt:lpstr>
      <vt:lpstr>Towards Near-Environment Radiation Model</vt:lpstr>
      <vt:lpstr>Conclusions</vt:lpstr>
      <vt:lpstr>References</vt:lpstr>
      <vt:lpstr>PowerPoint Presentation</vt:lpstr>
      <vt:lpstr>PowerPoint Presentation</vt:lpstr>
      <vt:lpstr>PowerPoint Presentation</vt:lpstr>
    </vt:vector>
  </TitlesOfParts>
  <Company>LMIT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cahouse</dc:creator>
  <cp:lastModifiedBy>John</cp:lastModifiedBy>
  <cp:revision>283</cp:revision>
  <cp:lastPrinted>2015-02-10T17:40:49Z</cp:lastPrinted>
  <dcterms:created xsi:type="dcterms:W3CDTF">2010-11-23T18:16:29Z</dcterms:created>
  <dcterms:modified xsi:type="dcterms:W3CDTF">2016-09-08T03:27:46Z</dcterms:modified>
</cp:coreProperties>
</file>