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60" r:id="rId5"/>
    <p:sldId id="267" r:id="rId6"/>
    <p:sldId id="276" r:id="rId7"/>
    <p:sldId id="275" r:id="rId8"/>
    <p:sldId id="268" r:id="rId9"/>
    <p:sldId id="266" r:id="rId10"/>
    <p:sldId id="271" r:id="rId11"/>
    <p:sldId id="273" r:id="rId12"/>
    <p:sldId id="257" r:id="rId13"/>
    <p:sldId id="259" r:id="rId14"/>
    <p:sldId id="270" r:id="rId15"/>
    <p:sldId id="274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00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97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6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8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2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82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1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0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8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1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Joint Europa Mission (JEM)</a:t>
            </a:r>
            <a:br>
              <a:rPr lang="fr-FR" dirty="0" smtClean="0"/>
            </a:br>
            <a:r>
              <a:rPr lang="fr-FR" dirty="0" smtClean="0"/>
              <a:t>Mission concept and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Michel Blanc</a:t>
            </a:r>
          </a:p>
          <a:p>
            <a:endParaRPr lang="fr-FR" dirty="0"/>
          </a:p>
          <a:p>
            <a:r>
              <a:rPr lang="fr-FR" dirty="0"/>
              <a:t>8</a:t>
            </a:r>
            <a:r>
              <a:rPr lang="fr-FR" dirty="0" smtClean="0"/>
              <a:t>/</a:t>
            </a:r>
            <a:r>
              <a:rPr lang="fr-FR" dirty="0" smtClean="0"/>
              <a:t>9/2016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21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Selection</a:t>
            </a:r>
            <a:r>
              <a:rPr lang="fr-FR" dirty="0">
                <a:solidFill>
                  <a:schemeClr val="bg1"/>
                </a:solidFill>
              </a:rPr>
              <a:t> of the landing site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critical</a:t>
            </a:r>
            <a:r>
              <a:rPr lang="fr-FR" dirty="0">
                <a:solidFill>
                  <a:schemeClr val="bg1"/>
                </a:solidFill>
              </a:rPr>
              <a:t> for JEM. Main science </a:t>
            </a:r>
            <a:r>
              <a:rPr lang="fr-FR" dirty="0" err="1">
                <a:solidFill>
                  <a:schemeClr val="bg1"/>
                </a:solidFill>
              </a:rPr>
              <a:t>requirements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that</a:t>
            </a:r>
            <a:r>
              <a:rPr lang="fr-FR" dirty="0">
                <a:solidFill>
                  <a:schemeClr val="bg1"/>
                </a:solidFill>
              </a:rPr>
              <a:t> must </a:t>
            </a:r>
            <a:r>
              <a:rPr lang="fr-FR" dirty="0" err="1">
                <a:solidFill>
                  <a:schemeClr val="bg1"/>
                </a:solidFill>
              </a:rPr>
              <a:t>satisfy</a:t>
            </a:r>
            <a:r>
              <a:rPr lang="fr-FR" dirty="0">
                <a:solidFill>
                  <a:schemeClr val="bg1"/>
                </a:solidFill>
              </a:rPr>
              <a:t> the landing site are: </a:t>
            </a:r>
          </a:p>
          <a:p>
            <a:pPr lvl="1"/>
            <a:r>
              <a:rPr lang="fr-FR" dirty="0" err="1" smtClean="0">
                <a:solidFill>
                  <a:schemeClr val="bg1"/>
                </a:solidFill>
              </a:rPr>
              <a:t>Protected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relatively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young</a:t>
            </a:r>
            <a:r>
              <a:rPr lang="fr-FR" dirty="0">
                <a:solidFill>
                  <a:schemeClr val="bg1"/>
                </a:solidFill>
              </a:rPr>
              <a:t> areas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reduced</a:t>
            </a:r>
            <a:r>
              <a:rPr lang="fr-FR" dirty="0" smtClean="0">
                <a:solidFill>
                  <a:schemeClr val="bg1"/>
                </a:solidFill>
              </a:rPr>
              <a:t> radiation </a:t>
            </a:r>
            <a:r>
              <a:rPr lang="fr-FR" dirty="0" err="1" smtClean="0">
                <a:solidFill>
                  <a:schemeClr val="bg1"/>
                </a:solidFill>
              </a:rPr>
              <a:t>effect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 err="1" smtClean="0">
                <a:solidFill>
                  <a:schemeClr val="bg1"/>
                </a:solidFill>
              </a:rPr>
              <a:t>Recent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endogenic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activity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associated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aqueous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fluids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 err="1" smtClean="0">
                <a:solidFill>
                  <a:schemeClr val="bg1"/>
                </a:solidFill>
              </a:rPr>
              <a:t>Presence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of non-water </a:t>
            </a:r>
            <a:r>
              <a:rPr lang="fr-FR" dirty="0" err="1">
                <a:solidFill>
                  <a:schemeClr val="bg1"/>
                </a:solidFill>
              </a:rPr>
              <a:t>ice</a:t>
            </a:r>
            <a:r>
              <a:rPr lang="fr-FR" dirty="0">
                <a:solidFill>
                  <a:schemeClr val="bg1"/>
                </a:solidFill>
              </a:rPr>
              <a:t> compounds </a:t>
            </a:r>
          </a:p>
          <a:p>
            <a:pPr lvl="1"/>
            <a:r>
              <a:rPr lang="fr-FR" dirty="0" err="1" smtClean="0">
                <a:solidFill>
                  <a:schemeClr val="bg1"/>
                </a:solidFill>
              </a:rPr>
              <a:t>Relatively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smooth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topography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safe</a:t>
            </a:r>
            <a:r>
              <a:rPr lang="fr-FR" dirty="0">
                <a:solidFill>
                  <a:schemeClr val="bg1"/>
                </a:solidFill>
              </a:rPr>
              <a:t> landing</a:t>
            </a:r>
          </a:p>
          <a:p>
            <a:endParaRPr lang="fr-FR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FF00"/>
                </a:solidFill>
              </a:rPr>
              <a:t>Choice</a:t>
            </a:r>
            <a:r>
              <a:rPr lang="fr-FR" b="1" dirty="0" smtClean="0">
                <a:solidFill>
                  <a:srgbClr val="FFFF00"/>
                </a:solidFill>
              </a:rPr>
              <a:t> of landing site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4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Preferred</a:t>
            </a:r>
            <a:r>
              <a:rPr lang="fr-FR" dirty="0">
                <a:solidFill>
                  <a:srgbClr val="FFFFFF"/>
                </a:solidFill>
              </a:rPr>
              <a:t> candidate sites are in the </a:t>
            </a:r>
            <a:r>
              <a:rPr lang="fr-FR" dirty="0" err="1">
                <a:solidFill>
                  <a:srgbClr val="FFFFFF"/>
                </a:solidFill>
              </a:rPr>
              <a:t>leading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hemisphere</a:t>
            </a:r>
            <a:r>
              <a:rPr lang="fr-FR" dirty="0">
                <a:solidFill>
                  <a:srgbClr val="FFFFFF"/>
                </a:solidFill>
              </a:rPr>
              <a:t>, </a:t>
            </a:r>
            <a:r>
              <a:rPr lang="fr-FR" dirty="0" err="1">
                <a:solidFill>
                  <a:srgbClr val="FFFFFF"/>
                </a:solidFill>
              </a:rPr>
              <a:t>where</a:t>
            </a:r>
            <a:r>
              <a:rPr lang="fr-FR" dirty="0">
                <a:solidFill>
                  <a:srgbClr val="FFFFFF"/>
                </a:solidFill>
              </a:rPr>
              <a:t> radiation </a:t>
            </a:r>
            <a:r>
              <a:rPr lang="fr-FR" dirty="0" err="1">
                <a:solidFill>
                  <a:srgbClr val="FFFFFF"/>
                </a:solidFill>
              </a:rPr>
              <a:t>is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relatively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minimized</a:t>
            </a:r>
            <a:r>
              <a:rPr lang="fr-FR" dirty="0">
                <a:solidFill>
                  <a:srgbClr val="FFFFFF"/>
                </a:solidFill>
              </a:rPr>
              <a:t> in </a:t>
            </a:r>
            <a:r>
              <a:rPr lang="fr-FR" dirty="0" err="1">
                <a:solidFill>
                  <a:srgbClr val="FFFFFF"/>
                </a:solidFill>
              </a:rPr>
              <a:t>contrast</a:t>
            </a:r>
            <a:r>
              <a:rPr lang="fr-FR" dirty="0">
                <a:solidFill>
                  <a:srgbClr val="FFFFFF"/>
                </a:solidFill>
              </a:rPr>
              <a:t> to the </a:t>
            </a:r>
            <a:r>
              <a:rPr lang="fr-FR" dirty="0" err="1">
                <a:solidFill>
                  <a:srgbClr val="FFFFFF"/>
                </a:solidFill>
              </a:rPr>
              <a:t>trailing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one (</a:t>
            </a:r>
            <a:r>
              <a:rPr lang="fr-FR" dirty="0">
                <a:solidFill>
                  <a:srgbClr val="FFFFFF"/>
                </a:solidFill>
              </a:rPr>
              <a:t>TBD in the future). 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err="1" smtClean="0">
                <a:solidFill>
                  <a:srgbClr val="FFFFFF"/>
                </a:solidFill>
              </a:rPr>
              <a:t>Sub</a:t>
            </a:r>
            <a:r>
              <a:rPr lang="fr-FR" dirty="0" err="1">
                <a:solidFill>
                  <a:srgbClr val="FFFFFF"/>
                </a:solidFill>
              </a:rPr>
              <a:t>-meter</a:t>
            </a:r>
            <a:r>
              <a:rPr lang="fr-FR" dirty="0">
                <a:solidFill>
                  <a:srgbClr val="FFFFFF"/>
                </a:solidFill>
              </a:rPr>
              <a:t> information of </a:t>
            </a:r>
            <a:r>
              <a:rPr lang="fr-FR" dirty="0" err="1">
                <a:solidFill>
                  <a:srgbClr val="FFFFFF"/>
                </a:solidFill>
              </a:rPr>
              <a:t>potential</a:t>
            </a:r>
            <a:r>
              <a:rPr lang="fr-FR" dirty="0">
                <a:solidFill>
                  <a:srgbClr val="FFFFFF"/>
                </a:solidFill>
              </a:rPr>
              <a:t> landing site </a:t>
            </a:r>
            <a:r>
              <a:rPr lang="fr-FR" dirty="0" err="1">
                <a:solidFill>
                  <a:srgbClr val="FFFFFF"/>
                </a:solidFill>
              </a:rPr>
              <a:t>is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recommended</a:t>
            </a:r>
            <a:r>
              <a:rPr lang="fr-FR" dirty="0">
                <a:solidFill>
                  <a:srgbClr val="FFFFFF"/>
                </a:solidFill>
              </a:rPr>
              <a:t> to </a:t>
            </a:r>
            <a:r>
              <a:rPr lang="fr-FR" dirty="0" err="1">
                <a:solidFill>
                  <a:srgbClr val="FFFFFF"/>
                </a:solidFill>
              </a:rPr>
              <a:t>minimize</a:t>
            </a:r>
            <a:r>
              <a:rPr lang="fr-FR" dirty="0">
                <a:solidFill>
                  <a:srgbClr val="FFFFFF"/>
                </a:solidFill>
              </a:rPr>
              <a:t> the </a:t>
            </a:r>
            <a:r>
              <a:rPr lang="fr-FR" dirty="0" err="1">
                <a:solidFill>
                  <a:srgbClr val="FFFFFF"/>
                </a:solidFill>
              </a:rPr>
              <a:t>risk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at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landing. </a:t>
            </a:r>
            <a:r>
              <a:rPr lang="fr-FR" dirty="0" smtClean="0">
                <a:solidFill>
                  <a:srgbClr val="FFFFFF"/>
                </a:solidFill>
              </a:rPr>
              <a:t>Will </a:t>
            </a:r>
            <a:r>
              <a:rPr lang="fr-FR" dirty="0" err="1" smtClean="0">
                <a:solidFill>
                  <a:srgbClr val="FFFFFF"/>
                </a:solidFill>
              </a:rPr>
              <a:t>that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be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provided</a:t>
            </a:r>
            <a:r>
              <a:rPr lang="fr-FR" dirty="0" smtClean="0">
                <a:solidFill>
                  <a:srgbClr val="FFFFFF"/>
                </a:solidFill>
              </a:rPr>
              <a:t> by Clipper </a:t>
            </a:r>
            <a:r>
              <a:rPr lang="fr-FR" dirty="0" err="1" smtClean="0">
                <a:solidFill>
                  <a:srgbClr val="FFFFFF"/>
                </a:solidFill>
              </a:rPr>
              <a:t>coverage</a:t>
            </a:r>
            <a:r>
              <a:rPr lang="fr-FR" dirty="0" smtClean="0">
                <a:solidFill>
                  <a:srgbClr val="FFFFFF"/>
                </a:solidFill>
              </a:rPr>
              <a:t>?</a:t>
            </a: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NASA </a:t>
            </a:r>
            <a:r>
              <a:rPr lang="fr-FR" dirty="0" err="1" smtClean="0">
                <a:solidFill>
                  <a:srgbClr val="FFFFFF"/>
                </a:solidFill>
              </a:rPr>
              <a:t>seems</a:t>
            </a:r>
            <a:r>
              <a:rPr lang="fr-FR" dirty="0" smtClean="0">
                <a:solidFill>
                  <a:srgbClr val="FFFFFF"/>
                </a:solidFill>
              </a:rPr>
              <a:t> to </a:t>
            </a:r>
            <a:r>
              <a:rPr lang="fr-FR" dirty="0" err="1" smtClean="0">
                <a:solidFill>
                  <a:srgbClr val="FFFFFF"/>
                </a:solidFill>
              </a:rPr>
              <a:t>favor</a:t>
            </a:r>
            <a:r>
              <a:rPr lang="fr-FR" dirty="0" smtClean="0">
                <a:solidFill>
                  <a:srgbClr val="FFFFFF"/>
                </a:solidFill>
              </a:rPr>
              <a:t> a site on the Jupiter-</a:t>
            </a:r>
            <a:r>
              <a:rPr lang="fr-FR" dirty="0" err="1" smtClean="0">
                <a:solidFill>
                  <a:srgbClr val="FFFFFF"/>
                </a:solidFill>
              </a:rPr>
              <a:t>looking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hemisphere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tbc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FF00"/>
                </a:solidFill>
              </a:rPr>
              <a:t>Choice</a:t>
            </a:r>
            <a:r>
              <a:rPr lang="fr-FR" b="1" dirty="0" smtClean="0">
                <a:solidFill>
                  <a:srgbClr val="FFFF00"/>
                </a:solidFill>
              </a:rPr>
              <a:t> of landing site (</a:t>
            </a:r>
            <a:r>
              <a:rPr lang="fr-FR" b="1" dirty="0" err="1" smtClean="0">
                <a:solidFill>
                  <a:srgbClr val="FFFF00"/>
                </a:solidFill>
              </a:rPr>
              <a:t>cont’d</a:t>
            </a:r>
            <a:r>
              <a:rPr lang="fr-FR" b="1" dirty="0" smtClean="0">
                <a:solidFill>
                  <a:srgbClr val="FFFF00"/>
                </a:solidFill>
              </a:rPr>
              <a:t>)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2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EUROPA LANDER CONCEPT</a:t>
            </a:r>
            <a:br>
              <a:rPr lang="es-ES_tradnl" dirty="0"/>
            </a:br>
            <a:r>
              <a:rPr lang="es-ES_tradnl" sz="4000" dirty="0" smtClean="0"/>
              <a:t>JPL UPDATE (</a:t>
            </a:r>
            <a:r>
              <a:rPr lang="es-ES_tradnl" sz="4000" dirty="0" err="1" smtClean="0"/>
              <a:t>July</a:t>
            </a:r>
            <a:r>
              <a:rPr lang="es-ES_tradnl" sz="4000" dirty="0" smtClean="0"/>
              <a:t> 2016)</a:t>
            </a:r>
            <a:endParaRPr lang="es-ES_tradnl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8" y="1556159"/>
            <a:ext cx="6192921" cy="485266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78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rgbClr val="FFFF00"/>
                </a:solidFill>
              </a:rPr>
              <a:t>Choice</a:t>
            </a:r>
            <a:r>
              <a:rPr lang="fr-FR" b="1" dirty="0" smtClean="0">
                <a:solidFill>
                  <a:srgbClr val="FFFF00"/>
                </a:solidFill>
              </a:rPr>
              <a:t> of </a:t>
            </a:r>
            <a:r>
              <a:rPr lang="fr-FR" b="1" dirty="0" err="1" smtClean="0">
                <a:solidFill>
                  <a:srgbClr val="FFFF00"/>
                </a:solidFill>
              </a:rPr>
              <a:t>orbits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219178"/>
              </p:ext>
            </p:extLst>
          </p:nvPr>
        </p:nvGraphicFramePr>
        <p:xfrm>
          <a:off x="227122" y="1458374"/>
          <a:ext cx="8655050" cy="46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9080500" imgH="4889500" progId="Word.Document.12">
                  <p:embed/>
                </p:oleObj>
              </mc:Choice>
              <mc:Fallback>
                <p:oleObj name="Document" r:id="rId3" imgW="9080500" imgH="488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122" y="1458374"/>
                        <a:ext cx="8655050" cy="46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147502" y="1347947"/>
            <a:ext cx="1734670" cy="481967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8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72318"/>
              </p:ext>
            </p:extLst>
          </p:nvPr>
        </p:nvGraphicFramePr>
        <p:xfrm>
          <a:off x="372883" y="1286001"/>
          <a:ext cx="6630524" cy="424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5905500" imgH="3784600" progId="Word.Document.12">
                  <p:embed/>
                </p:oleObj>
              </mc:Choice>
              <mc:Fallback>
                <p:oleObj name="Document" r:id="rId3" imgW="59055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883" y="1286001"/>
                        <a:ext cx="6630524" cy="424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946021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MISSION </a:t>
            </a:r>
            <a:r>
              <a:rPr lang="fr-FR" dirty="0" smtClean="0">
                <a:solidFill>
                  <a:srgbClr val="FFFF00"/>
                </a:solidFill>
              </a:rPr>
              <a:t>SEQUENCES </a:t>
            </a:r>
            <a:r>
              <a:rPr lang="fr-FR" dirty="0" err="1" smtClean="0">
                <a:solidFill>
                  <a:srgbClr val="FFFF00"/>
                </a:solidFill>
              </a:rPr>
              <a:t>trade</a:t>
            </a:r>
            <a:r>
              <a:rPr lang="fr-FR" dirty="0" smtClean="0">
                <a:solidFill>
                  <a:srgbClr val="FFFF00"/>
                </a:solidFill>
              </a:rPr>
              <a:t>-off</a:t>
            </a:r>
            <a:endParaRPr lang="fr-FR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69467"/>
              </p:ext>
            </p:extLst>
          </p:nvPr>
        </p:nvGraphicFramePr>
        <p:xfrm>
          <a:off x="7020536" y="1302278"/>
          <a:ext cx="1982930" cy="400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465"/>
                <a:gridCol w="991465"/>
              </a:tblGrid>
              <a:tr h="50063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TID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Delta V</a:t>
                      </a:r>
                      <a:endParaRPr lang="fr-FR" dirty="0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063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40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43904" y="2359222"/>
            <a:ext cx="3939237" cy="4447001"/>
          </a:xfrm>
          <a:prstGeom prst="rect">
            <a:avLst/>
          </a:prstGeom>
          <a:noFill/>
          <a:ln w="28575" cmpd="sng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929222" y="2374189"/>
            <a:ext cx="264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   Alternative           (JOI 2)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585" y="134098"/>
            <a:ext cx="6112220" cy="83099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European contribution to EUROPA exploration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Proposed distributions of roles w. priorities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410" y="2760666"/>
            <a:ext cx="3368600" cy="1950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 smtClean="0">
              <a:solidFill>
                <a:srgbClr val="FFFFFF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FFFF"/>
                </a:solidFill>
              </a:rPr>
              <a:t>Carrier-Orbiter</a:t>
            </a: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51678" y="3594034"/>
            <a:ext cx="2116880" cy="88341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Orbital Science Platform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410" y="4919168"/>
            <a:ext cx="3368600" cy="1485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rgbClr val="FFFFFF"/>
              </a:solidFill>
            </a:endParaRPr>
          </a:p>
          <a:p>
            <a:pPr algn="ctr"/>
            <a:r>
              <a:rPr lang="fr-FR" sz="2800" b="1" dirty="0" err="1" smtClean="0">
                <a:solidFill>
                  <a:srgbClr val="FFFFFF"/>
                </a:solidFill>
              </a:rPr>
              <a:t>Academic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Cubesat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251678" y="5452899"/>
            <a:ext cx="2116880" cy="88341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Double flèche verticale 12"/>
          <p:cNvSpPr/>
          <p:nvPr/>
        </p:nvSpPr>
        <p:spPr>
          <a:xfrm>
            <a:off x="2227283" y="4582723"/>
            <a:ext cx="165669" cy="410065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043249" y="1325123"/>
            <a:ext cx="5080511" cy="883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Two</a:t>
            </a:r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 err="1" smtClean="0">
                <a:solidFill>
                  <a:srgbClr val="FF0000"/>
                </a:solidFill>
              </a:rPr>
              <a:t>Element</a:t>
            </a:r>
            <a:r>
              <a:rPr lang="fr-FR" sz="2400" b="1" dirty="0" smtClean="0">
                <a:solidFill>
                  <a:srgbClr val="FF0000"/>
                </a:solidFill>
              </a:rPr>
              <a:t> Europa Lander </a:t>
            </a:r>
            <a:r>
              <a:rPr lang="fr-FR" sz="2400" b="1" dirty="0" err="1" smtClean="0">
                <a:solidFill>
                  <a:srgbClr val="FF0000"/>
                </a:solidFill>
              </a:rPr>
              <a:t>MIssion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2227283" y="2226947"/>
            <a:ext cx="165669" cy="53371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613523" y="2232107"/>
            <a:ext cx="165669" cy="53371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929223" y="2770976"/>
            <a:ext cx="3368600" cy="1950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FF"/>
                </a:solidFill>
              </a:rPr>
              <a:t>Lander</a:t>
            </a: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29223" y="4920635"/>
            <a:ext cx="3368600" cy="1485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FFFFFF"/>
              </a:solidFill>
            </a:endParaRPr>
          </a:p>
          <a:p>
            <a:pPr algn="ctr"/>
            <a:r>
              <a:rPr lang="fr-FR" sz="2000" b="1" dirty="0" err="1" smtClean="0">
                <a:solidFill>
                  <a:srgbClr val="FFFFFF"/>
                </a:solidFill>
              </a:rPr>
              <a:t>European</a:t>
            </a:r>
            <a:r>
              <a:rPr lang="fr-FR" sz="2000" b="1" dirty="0" smtClean="0">
                <a:solidFill>
                  <a:srgbClr val="FFFFFF"/>
                </a:solidFill>
              </a:rPr>
              <a:t> </a:t>
            </a:r>
            <a:r>
              <a:rPr lang="fr-FR" sz="2000" b="1" dirty="0" err="1" smtClean="0">
                <a:solidFill>
                  <a:srgbClr val="FFFFFF"/>
                </a:solidFill>
              </a:rPr>
              <a:t>Astrobiology</a:t>
            </a:r>
            <a:r>
              <a:rPr lang="fr-FR" sz="2000" b="1" dirty="0" smtClean="0">
                <a:solidFill>
                  <a:srgbClr val="FFFFFF"/>
                </a:solidFill>
              </a:rPr>
              <a:t> </a:t>
            </a:r>
            <a:r>
              <a:rPr lang="fr-FR" sz="2000" b="1" dirty="0" err="1" smtClean="0">
                <a:solidFill>
                  <a:srgbClr val="FFFFFF"/>
                </a:solidFill>
              </a:rPr>
              <a:t>Lab</a:t>
            </a:r>
            <a:endParaRPr lang="fr-FR" sz="2000" b="1" dirty="0" smtClean="0">
              <a:solidFill>
                <a:srgbClr val="FFFFFF"/>
              </a:solidFill>
            </a:endParaRPr>
          </a:p>
          <a:p>
            <a:pPr algn="ctr"/>
            <a:endParaRPr lang="fr-FR" sz="2800" dirty="0">
              <a:solidFill>
                <a:srgbClr val="FFFFFF"/>
              </a:solidFill>
            </a:endParaRPr>
          </a:p>
          <a:p>
            <a:pPr algn="ctr"/>
            <a:endParaRPr lang="fr-FR" sz="2800" dirty="0" smtClean="0">
              <a:solidFill>
                <a:srgbClr val="FFFFFF"/>
              </a:solidFill>
            </a:endParaRP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555083" y="3594034"/>
            <a:ext cx="2116880" cy="88341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Surface Science Platform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555083" y="5484552"/>
            <a:ext cx="2116880" cy="88341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Augmented</a:t>
            </a:r>
            <a:r>
              <a:rPr lang="fr-FR" b="1" dirty="0" smtClean="0">
                <a:solidFill>
                  <a:srgbClr val="FF0000"/>
                </a:solidFill>
              </a:rPr>
              <a:t> Surface Science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6304" y="5436683"/>
            <a:ext cx="314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Augmented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Orbital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Science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39" y="4048998"/>
            <a:ext cx="731884" cy="61212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11" y="4090968"/>
            <a:ext cx="731884" cy="612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8" y="4210595"/>
            <a:ext cx="515374" cy="51537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36" y="5904886"/>
            <a:ext cx="515374" cy="5153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49" y="5873230"/>
            <a:ext cx="515374" cy="515374"/>
          </a:xfrm>
          <a:prstGeom prst="rect">
            <a:avLst/>
          </a:prstGeom>
        </p:spPr>
      </p:pic>
      <p:sp>
        <p:nvSpPr>
          <p:cNvPr id="24" name="Double flèche verticale 23"/>
          <p:cNvSpPr/>
          <p:nvPr/>
        </p:nvSpPr>
        <p:spPr>
          <a:xfrm>
            <a:off x="6503075" y="4624693"/>
            <a:ext cx="165669" cy="410065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7448" y="5946850"/>
            <a:ext cx="515374" cy="42627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EU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901648" y="5970415"/>
            <a:ext cx="515374" cy="42627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EU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929223" y="6420260"/>
            <a:ext cx="33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AKON </a:t>
            </a:r>
            <a:r>
              <a:rPr lang="fr-FR" b="1" dirty="0" err="1" smtClean="0">
                <a:solidFill>
                  <a:srgbClr val="FF0000"/>
                </a:solidFill>
              </a:rPr>
              <a:t>Penetrator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04B8-D80A-4B47-BBE9-6AD8FCC43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40019"/>
            <a:ext cx="8229600" cy="188125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LANDER MISSION PROFILE:</a:t>
            </a:r>
            <a:r>
              <a:rPr lang="fr-FR" dirty="0">
                <a:solidFill>
                  <a:srgbClr val="0000FF"/>
                </a:solidFill>
              </a:rPr>
              <a:t/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 err="1" smtClean="0">
                <a:solidFill>
                  <a:srgbClr val="0000FF"/>
                </a:solidFill>
              </a:rPr>
              <a:t>three</a:t>
            </a:r>
            <a:r>
              <a:rPr lang="fr-FR" dirty="0" smtClean="0">
                <a:solidFill>
                  <a:srgbClr val="0000FF"/>
                </a:solidFill>
              </a:rPr>
              <a:t> science components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7" y="1465385"/>
            <a:ext cx="7624756" cy="506106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552"/>
            <a:ext cx="9144000" cy="27649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16082"/>
            <a:ext cx="3746025" cy="2955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ORBITER-CARRIER</a:t>
            </a:r>
          </a:p>
          <a:p>
            <a:pPr algn="ctr"/>
            <a:endParaRPr lang="fr-FR" sz="3200" b="1" dirty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Lander </a:t>
            </a:r>
            <a:r>
              <a:rPr lang="fr-FR" sz="2800" b="1" dirty="0" err="1" smtClean="0">
                <a:solidFill>
                  <a:srgbClr val="FF0000"/>
                </a:solidFill>
              </a:rPr>
              <a:t>delivery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00FF"/>
                </a:solidFill>
              </a:rPr>
              <a:t>Orbital science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NASA-ESA?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6025" y="1641237"/>
            <a:ext cx="5393754" cy="2281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LANDING COMPONENT(S)</a:t>
            </a:r>
          </a:p>
          <a:p>
            <a:pPr algn="ctr"/>
            <a:endParaRPr lang="fr-FR" sz="4000" b="1" dirty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00FF"/>
                </a:solidFill>
              </a:rPr>
              <a:t>Surface science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NASA-ESA?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46025" y="4717232"/>
            <a:ext cx="300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00FF"/>
                </a:solidFill>
              </a:rPr>
              <a:t>Descent</a:t>
            </a:r>
            <a:r>
              <a:rPr lang="fr-FR" sz="2800" b="1" dirty="0" smtClean="0">
                <a:solidFill>
                  <a:srgbClr val="0000FF"/>
                </a:solidFill>
              </a:rPr>
              <a:t> science</a:t>
            </a:r>
            <a:endParaRPr lang="fr-F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29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946021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MISSION SEQUENCES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9550" y="988768"/>
            <a:ext cx="8229600" cy="519704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Phase 1: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Interplanetary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cruise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FFFF00"/>
                </a:solidFill>
              </a:rPr>
              <a:t>Phase </a:t>
            </a:r>
            <a:r>
              <a:rPr lang="fr-FR" dirty="0" smtClean="0">
                <a:solidFill>
                  <a:srgbClr val="FFFF00"/>
                </a:solidFill>
              </a:rPr>
              <a:t>2:</a:t>
            </a:r>
            <a:r>
              <a:rPr lang="fr-FR" dirty="0" smtClean="0">
                <a:solidFill>
                  <a:schemeClr val="bg1"/>
                </a:solidFill>
              </a:rPr>
              <a:t> JOI</a:t>
            </a:r>
          </a:p>
          <a:p>
            <a:r>
              <a:rPr lang="fr-FR" dirty="0">
                <a:solidFill>
                  <a:srgbClr val="FFFF00"/>
                </a:solidFill>
              </a:rPr>
              <a:t>Phase </a:t>
            </a:r>
            <a:r>
              <a:rPr lang="fr-FR" dirty="0" smtClean="0">
                <a:solidFill>
                  <a:srgbClr val="FFFF00"/>
                </a:solidFill>
              </a:rPr>
              <a:t>3: </a:t>
            </a:r>
            <a:r>
              <a:rPr lang="fr-FR" dirty="0" err="1" smtClean="0">
                <a:solidFill>
                  <a:schemeClr val="bg1"/>
                </a:solidFill>
              </a:rPr>
              <a:t>Optimized</a:t>
            </a:r>
            <a:r>
              <a:rPr lang="fr-FR" dirty="0" smtClean="0">
                <a:solidFill>
                  <a:schemeClr val="bg1"/>
                </a:solidFill>
              </a:rPr>
              <a:t> tour of </a:t>
            </a:r>
            <a:r>
              <a:rPr lang="fr-FR" dirty="0" err="1" smtClean="0">
                <a:solidFill>
                  <a:schemeClr val="bg1"/>
                </a:solidFill>
              </a:rPr>
              <a:t>Galilean</a:t>
            </a:r>
            <a:r>
              <a:rPr lang="fr-FR" dirty="0" smtClean="0">
                <a:solidFill>
                  <a:schemeClr val="bg1"/>
                </a:solidFill>
              </a:rPr>
              <a:t> satellites to first </a:t>
            </a:r>
            <a:r>
              <a:rPr lang="fr-FR" dirty="0" err="1" smtClean="0">
                <a:solidFill>
                  <a:schemeClr val="bg1"/>
                </a:solidFill>
              </a:rPr>
              <a:t>Europan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working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orbit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FFFF00"/>
                </a:solidFill>
              </a:rPr>
              <a:t>Phase </a:t>
            </a:r>
            <a:r>
              <a:rPr lang="fr-FR" dirty="0" smtClean="0">
                <a:solidFill>
                  <a:srgbClr val="FFFF00"/>
                </a:solidFill>
              </a:rPr>
              <a:t>4: </a:t>
            </a:r>
            <a:r>
              <a:rPr lang="fr-FR" dirty="0" smtClean="0">
                <a:solidFill>
                  <a:schemeClr val="bg1"/>
                </a:solidFill>
              </a:rPr>
              <a:t>First </a:t>
            </a:r>
            <a:r>
              <a:rPr lang="fr-FR" dirty="0" smtClean="0">
                <a:solidFill>
                  <a:schemeClr val="bg1"/>
                </a:solidFill>
              </a:rPr>
              <a:t>Europa </a:t>
            </a:r>
            <a:r>
              <a:rPr lang="fr-FR" dirty="0" err="1" smtClean="0">
                <a:solidFill>
                  <a:schemeClr val="bg1"/>
                </a:solidFill>
              </a:rPr>
              <a:t>orbit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sequence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for Lander </a:t>
            </a:r>
            <a:r>
              <a:rPr lang="fr-FR" dirty="0" err="1" smtClean="0">
                <a:solidFill>
                  <a:srgbClr val="FFFF00"/>
                </a:solidFill>
              </a:rPr>
              <a:t>delivery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slide</a:t>
            </a:r>
            <a:r>
              <a:rPr lang="fr-FR" dirty="0" smtClean="0">
                <a:solidFill>
                  <a:schemeClr val="bg1"/>
                </a:solidFill>
              </a:rPr>
              <a:t> 24)</a:t>
            </a:r>
          </a:p>
          <a:p>
            <a:r>
              <a:rPr lang="fr-FR" dirty="0">
                <a:solidFill>
                  <a:srgbClr val="FFFF00"/>
                </a:solidFill>
              </a:rPr>
              <a:t>Phase </a:t>
            </a:r>
            <a:r>
              <a:rPr lang="fr-FR" dirty="0" smtClean="0">
                <a:solidFill>
                  <a:srgbClr val="FFFF00"/>
                </a:solidFill>
              </a:rPr>
              <a:t>5: </a:t>
            </a:r>
            <a:r>
              <a:rPr lang="fr-FR" dirty="0" smtClean="0">
                <a:solidFill>
                  <a:schemeClr val="bg1"/>
                </a:solidFill>
              </a:rPr>
              <a:t>Second halo-Europa </a:t>
            </a:r>
            <a:r>
              <a:rPr lang="fr-FR" dirty="0" err="1" smtClean="0">
                <a:solidFill>
                  <a:schemeClr val="bg1"/>
                </a:solidFill>
              </a:rPr>
              <a:t>orbit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sequence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 smtClean="0">
                <a:solidFill>
                  <a:srgbClr val="FFFF00"/>
                </a:solidFill>
              </a:rPr>
              <a:t>Lander </a:t>
            </a:r>
            <a:r>
              <a:rPr lang="fr-FR" dirty="0" err="1" smtClean="0">
                <a:solidFill>
                  <a:srgbClr val="FFFF00"/>
                </a:solidFill>
              </a:rPr>
              <a:t>relay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Total </a:t>
            </a:r>
            <a:r>
              <a:rPr lang="fr-FR" dirty="0" err="1" smtClean="0">
                <a:solidFill>
                  <a:schemeClr val="bg1"/>
                </a:solidFill>
              </a:rPr>
              <a:t>lander</a:t>
            </a:r>
            <a:r>
              <a:rPr lang="fr-FR" dirty="0" smtClean="0">
                <a:solidFill>
                  <a:schemeClr val="bg1"/>
                </a:solidFill>
              </a:rPr>
              <a:t> mission duration: 20 </a:t>
            </a:r>
            <a:r>
              <a:rPr lang="fr-FR" dirty="0" err="1" smtClean="0">
                <a:solidFill>
                  <a:schemeClr val="bg1"/>
                </a:solidFill>
              </a:rPr>
              <a:t>days</a:t>
            </a:r>
            <a:r>
              <a:rPr lang="fr-FR" dirty="0" smtClean="0">
                <a:solidFill>
                  <a:schemeClr val="bg1"/>
                </a:solidFill>
              </a:rPr>
              <a:t> 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Phase 6: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Circularization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low</a:t>
            </a:r>
            <a:r>
              <a:rPr lang="fr-FR" dirty="0" smtClean="0">
                <a:solidFill>
                  <a:schemeClr val="bg1"/>
                </a:solidFill>
              </a:rPr>
              <a:t>, polar, </a:t>
            </a:r>
            <a:r>
              <a:rPr lang="fr-FR" dirty="0" err="1" smtClean="0">
                <a:solidFill>
                  <a:schemeClr val="bg1"/>
                </a:solidFill>
              </a:rPr>
              <a:t>circular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orbit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Phase </a:t>
            </a:r>
            <a:r>
              <a:rPr lang="fr-FR" dirty="0" smtClean="0">
                <a:solidFill>
                  <a:srgbClr val="FF0000"/>
                </a:solidFill>
              </a:rPr>
              <a:t>7: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Main orbiter mission </a:t>
            </a:r>
            <a:r>
              <a:rPr lang="fr-FR" dirty="0" err="1" smtClean="0">
                <a:solidFill>
                  <a:schemeClr val="bg1"/>
                </a:solidFill>
              </a:rPr>
              <a:t>sequence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dirty="0" err="1" smtClean="0">
                <a:solidFill>
                  <a:schemeClr val="bg1"/>
                </a:solidFill>
              </a:rPr>
              <a:t>tbd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months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dirty="0">
                <a:solidFill>
                  <a:srgbClr val="FF0000"/>
                </a:solidFill>
              </a:rPr>
              <a:t>Phase </a:t>
            </a:r>
            <a:r>
              <a:rPr lang="fr-FR" dirty="0" smtClean="0">
                <a:solidFill>
                  <a:srgbClr val="FF0000"/>
                </a:solidFill>
              </a:rPr>
              <a:t>8: </a:t>
            </a:r>
            <a:r>
              <a:rPr lang="fr-FR" dirty="0" smtClean="0">
                <a:solidFill>
                  <a:schemeClr val="bg1"/>
                </a:solidFill>
              </a:rPr>
              <a:t>De-</a:t>
            </a:r>
            <a:r>
              <a:rPr lang="fr-FR" dirty="0" err="1" smtClean="0">
                <a:solidFill>
                  <a:schemeClr val="bg1"/>
                </a:solidFill>
              </a:rPr>
              <a:t>orbit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rgbClr val="3366FF"/>
                </a:solidFill>
              </a:rPr>
              <a:t>descent</a:t>
            </a:r>
            <a:r>
              <a:rPr lang="fr-FR" dirty="0" smtClean="0">
                <a:solidFill>
                  <a:srgbClr val="3366FF"/>
                </a:solidFill>
              </a:rPr>
              <a:t> science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End of JEM mission.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6782" y="6356350"/>
            <a:ext cx="768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FF00"/>
                </a:solidFill>
              </a:rPr>
              <a:t>Yellow</a:t>
            </a:r>
            <a:r>
              <a:rPr lang="fr-FR" dirty="0" smtClean="0">
                <a:solidFill>
                  <a:srgbClr val="FFFF00"/>
                </a:solidFill>
              </a:rPr>
              <a:t>:  </a:t>
            </a:r>
            <a:r>
              <a:rPr lang="fr-FR" dirty="0" err="1" smtClean="0">
                <a:solidFill>
                  <a:srgbClr val="FFFF00"/>
                </a:solidFill>
              </a:rPr>
              <a:t>under</a:t>
            </a:r>
            <a:r>
              <a:rPr lang="fr-FR" dirty="0" smtClean="0">
                <a:solidFill>
                  <a:srgbClr val="FFFF00"/>
                </a:solidFill>
              </a:rPr>
              <a:t> NASA control </a:t>
            </a:r>
            <a:r>
              <a:rPr lang="fr-FR" dirty="0" smtClean="0">
                <a:solidFill>
                  <a:schemeClr val="bg1"/>
                </a:solidFill>
              </a:rPr>
              <a:t>– </a:t>
            </a:r>
            <a:r>
              <a:rPr lang="fr-FR" dirty="0" err="1" smtClean="0">
                <a:solidFill>
                  <a:srgbClr val="FF0000"/>
                </a:solidFill>
              </a:rPr>
              <a:t>Red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under</a:t>
            </a:r>
            <a:r>
              <a:rPr lang="fr-FR" dirty="0" smtClean="0">
                <a:solidFill>
                  <a:srgbClr val="FF0000"/>
                </a:solidFill>
              </a:rPr>
              <a:t> ESA </a:t>
            </a:r>
            <a:r>
              <a:rPr lang="fr-FR" dirty="0" err="1" smtClean="0">
                <a:solidFill>
                  <a:srgbClr val="FF0000"/>
                </a:solidFill>
              </a:rPr>
              <a:t>cotrol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6200000">
            <a:off x="129777" y="3349040"/>
            <a:ext cx="106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66FF"/>
                </a:solidFill>
              </a:rPr>
              <a:t>Surface</a:t>
            </a:r>
          </a:p>
          <a:p>
            <a:r>
              <a:rPr lang="fr-FR" sz="2000" b="1" dirty="0" smtClean="0">
                <a:solidFill>
                  <a:srgbClr val="3366FF"/>
                </a:solidFill>
              </a:rPr>
              <a:t>science</a:t>
            </a:r>
            <a:endParaRPr lang="fr-FR" sz="2000" b="1" dirty="0">
              <a:solidFill>
                <a:srgbClr val="3366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875619" y="3877328"/>
            <a:ext cx="211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</a:rPr>
              <a:t>Orbitalscience</a:t>
            </a:r>
            <a:endParaRPr lang="fr-FR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122"/>
            <a:ext cx="8229600" cy="760923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Examples</a:t>
            </a:r>
            <a:r>
              <a:rPr lang="fr-FR" dirty="0" smtClean="0">
                <a:solidFill>
                  <a:srgbClr val="FFFF00"/>
                </a:solidFill>
              </a:rPr>
              <a:t> of Jupiter </a:t>
            </a:r>
            <a:r>
              <a:rPr lang="fr-FR" dirty="0" err="1" smtClean="0">
                <a:solidFill>
                  <a:srgbClr val="FFFF00"/>
                </a:solidFill>
              </a:rPr>
              <a:t>transfers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44" y="758801"/>
            <a:ext cx="6392455" cy="31922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7458"/>
            <a:ext cx="7047289" cy="26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Example</a:t>
            </a:r>
            <a:r>
              <a:rPr lang="fr-FR" dirty="0" smtClean="0">
                <a:solidFill>
                  <a:srgbClr val="FFFF00"/>
                </a:solidFill>
              </a:rPr>
              <a:t> scenario for phases 5-6-7</a:t>
            </a:r>
            <a:br>
              <a:rPr lang="fr-FR" dirty="0" smtClean="0">
                <a:solidFill>
                  <a:srgbClr val="FFFF00"/>
                </a:solidFill>
              </a:rPr>
            </a:br>
            <a:r>
              <a:rPr lang="fr-FR" sz="3100" dirty="0" smtClean="0">
                <a:solidFill>
                  <a:srgbClr val="FFFF00"/>
                </a:solidFill>
              </a:rPr>
              <a:t>(</a:t>
            </a:r>
            <a:r>
              <a:rPr lang="fr-FR" sz="3100" dirty="0" err="1" smtClean="0">
                <a:solidFill>
                  <a:srgbClr val="FFFF00"/>
                </a:solidFill>
              </a:rPr>
              <a:t>from</a:t>
            </a:r>
            <a:r>
              <a:rPr lang="fr-FR" sz="3100" dirty="0" smtClean="0">
                <a:solidFill>
                  <a:srgbClr val="FFFF00"/>
                </a:solidFill>
              </a:rPr>
              <a:t> W. </a:t>
            </a:r>
            <a:r>
              <a:rPr lang="fr-FR" sz="3100" dirty="0" err="1" smtClean="0">
                <a:solidFill>
                  <a:srgbClr val="FFFF00"/>
                </a:solidFill>
              </a:rPr>
              <a:t>Desprats</a:t>
            </a:r>
            <a:r>
              <a:rPr lang="fr-FR" sz="3100" dirty="0" smtClean="0">
                <a:solidFill>
                  <a:srgbClr val="FFFF00"/>
                </a:solidFill>
              </a:rPr>
              <a:t>, talk to come)</a:t>
            </a:r>
            <a:endParaRPr lang="fr-FR" sz="3100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8296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28129"/>
              </p:ext>
            </p:extLst>
          </p:nvPr>
        </p:nvGraphicFramePr>
        <p:xfrm>
          <a:off x="372883" y="1286001"/>
          <a:ext cx="8453134" cy="541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905500" imgH="3784600" progId="Word.Document.12">
                  <p:embed/>
                </p:oleObj>
              </mc:Choice>
              <mc:Fallback>
                <p:oleObj name="Document" r:id="rId3" imgW="59055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883" y="1286001"/>
                        <a:ext cx="8453134" cy="5417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946021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MISSION SEQUENCES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512" t="12815" r="17438" b="7655"/>
          <a:stretch/>
        </p:blipFill>
        <p:spPr>
          <a:xfrm>
            <a:off x="1299867" y="1418420"/>
            <a:ext cx="6544266" cy="492487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66737" y="10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 </a:t>
            </a:r>
            <a:r>
              <a:rPr lang="es-ES_tradnl" sz="3600" dirty="0" smtClean="0"/>
              <a:t>EUROPA LANDER CONCEPT</a:t>
            </a:r>
          </a:p>
          <a:p>
            <a:r>
              <a:rPr lang="es-ES_tradnl" sz="3000" dirty="0" smtClean="0"/>
              <a:t>JPL UPDATE  (</a:t>
            </a:r>
            <a:r>
              <a:rPr lang="es-ES_tradnl" sz="3000" dirty="0" err="1" smtClean="0"/>
              <a:t>March</a:t>
            </a:r>
            <a:r>
              <a:rPr lang="es-ES_tradnl" sz="3000" dirty="0" smtClean="0"/>
              <a:t> 30, 2016)</a:t>
            </a:r>
            <a:endParaRPr lang="es-ES_tradnl" sz="3900" dirty="0"/>
          </a:p>
        </p:txBody>
      </p:sp>
    </p:spTree>
    <p:extLst>
      <p:ext uri="{BB962C8B-B14F-4D97-AF65-F5344CB8AC3E}">
        <p14:creationId xmlns:p14="http://schemas.microsoft.com/office/powerpoint/2010/main" val="390550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372</Words>
  <Application>Microsoft Macintosh PowerPoint</Application>
  <PresentationFormat>Présentation à l'écran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Document Microsoft Word</vt:lpstr>
      <vt:lpstr>Joint Europa Mission (JEM) Mission concept and overview</vt:lpstr>
      <vt:lpstr>Présentation PowerPoint</vt:lpstr>
      <vt:lpstr>LANDER MISSION PROFILE: three science components</vt:lpstr>
      <vt:lpstr>Présentation PowerPoint</vt:lpstr>
      <vt:lpstr>MISSION SEQUENCES</vt:lpstr>
      <vt:lpstr>Examples of Jupiter transfers</vt:lpstr>
      <vt:lpstr>Example scenario for phases 5-6-7 (from W. Desprats, talk to come)</vt:lpstr>
      <vt:lpstr>MISSION SEQUENCES</vt:lpstr>
      <vt:lpstr>Présentation PowerPoint</vt:lpstr>
      <vt:lpstr>Choice of landing site</vt:lpstr>
      <vt:lpstr>Choice of landing site (cont’d)</vt:lpstr>
      <vt:lpstr>EUROPA LANDER CONCEPT JPL UPDATE (July 2016)</vt:lpstr>
      <vt:lpstr>Présentation PowerPoint</vt:lpstr>
      <vt:lpstr>Choice of orbits</vt:lpstr>
      <vt:lpstr>MISSION SEQUENCES trade-off</vt:lpstr>
    </vt:vector>
  </TitlesOfParts>
  <Company>IRAP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OPAG</dc:title>
  <dc:creator>Michel Blanc</dc:creator>
  <cp:lastModifiedBy>Michel Blanc</cp:lastModifiedBy>
  <cp:revision>15</cp:revision>
  <dcterms:created xsi:type="dcterms:W3CDTF">2016-09-07T08:25:28Z</dcterms:created>
  <dcterms:modified xsi:type="dcterms:W3CDTF">2016-09-09T13:48:32Z</dcterms:modified>
</cp:coreProperties>
</file>