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56" r:id="rId2"/>
    <p:sldId id="265" r:id="rId3"/>
    <p:sldId id="257" r:id="rId4"/>
    <p:sldId id="264" r:id="rId5"/>
    <p:sldId id="263" r:id="rId6"/>
    <p:sldId id="262" r:id="rId7"/>
    <p:sldId id="261" r:id="rId8"/>
    <p:sldId id="260" r:id="rId9"/>
    <p:sldId id="266" r:id="rId10"/>
    <p:sldId id="267" r:id="rId11"/>
    <p:sldId id="258" r:id="rId12"/>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55" d="100"/>
          <a:sy n="55" d="100"/>
        </p:scale>
        <p:origin x="-1896" y="-12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411A41E-C157-3E49-B8DF-1AF5580231C7}" type="datetimeFigureOut">
              <a:rPr lang="fr-FR" smtClean="0"/>
              <a:t>12/09/16</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805899E-5CA5-3B4D-922F-29E45BAA3065}" type="slidenum">
              <a:rPr lang="fr-FR" smtClean="0"/>
              <a:t>‹#›</a:t>
            </a:fld>
            <a:endParaRPr lang="fr-FR"/>
          </a:p>
        </p:txBody>
      </p:sp>
    </p:spTree>
    <p:extLst>
      <p:ext uri="{BB962C8B-B14F-4D97-AF65-F5344CB8AC3E}">
        <p14:creationId xmlns:p14="http://schemas.microsoft.com/office/powerpoint/2010/main" val="136407392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i="1">
                <a:solidFill>
                  <a:srgbClr val="6E6E6F"/>
                </a:solidFill>
                <a:latin typeface="Verdana" charset="0"/>
                <a:ea typeface="ＭＳ Ｐゴシック" charset="0"/>
                <a:cs typeface="ＭＳ Ｐゴシック" charset="0"/>
              </a:defRPr>
            </a:lvl1pPr>
            <a:lvl2pPr marL="742950" indent="-285750" eaLnBrk="0" hangingPunct="0">
              <a:defRPr sz="1600" i="1">
                <a:solidFill>
                  <a:srgbClr val="6E6E6F"/>
                </a:solidFill>
                <a:latin typeface="Verdana" charset="0"/>
                <a:ea typeface="ＭＳ Ｐゴシック" charset="0"/>
              </a:defRPr>
            </a:lvl2pPr>
            <a:lvl3pPr marL="1143000" indent="-228600" eaLnBrk="0" hangingPunct="0">
              <a:defRPr sz="1600" i="1">
                <a:solidFill>
                  <a:srgbClr val="6E6E6F"/>
                </a:solidFill>
                <a:latin typeface="Verdana" charset="0"/>
                <a:ea typeface="ＭＳ Ｐゴシック" charset="0"/>
              </a:defRPr>
            </a:lvl3pPr>
            <a:lvl4pPr marL="1600200" indent="-228600" eaLnBrk="0" hangingPunct="0">
              <a:defRPr sz="1600" i="1">
                <a:solidFill>
                  <a:srgbClr val="6E6E6F"/>
                </a:solidFill>
                <a:latin typeface="Verdana" charset="0"/>
                <a:ea typeface="ＭＳ Ｐゴシック" charset="0"/>
              </a:defRPr>
            </a:lvl4pPr>
            <a:lvl5pPr marL="2057400" indent="-228600" eaLnBrk="0" hangingPunct="0">
              <a:defRPr sz="1600" i="1">
                <a:solidFill>
                  <a:srgbClr val="6E6E6F"/>
                </a:solidFill>
                <a:latin typeface="Verdana" charset="0"/>
                <a:ea typeface="ＭＳ Ｐゴシック" charset="0"/>
              </a:defRPr>
            </a:lvl5pPr>
            <a:lvl6pPr marL="2514600" indent="-228600" eaLnBrk="0" fontAlgn="base" hangingPunct="0">
              <a:spcBef>
                <a:spcPct val="0"/>
              </a:spcBef>
              <a:spcAft>
                <a:spcPct val="0"/>
              </a:spcAft>
              <a:defRPr sz="1600" i="1">
                <a:solidFill>
                  <a:srgbClr val="6E6E6F"/>
                </a:solidFill>
                <a:latin typeface="Verdana" charset="0"/>
                <a:ea typeface="ＭＳ Ｐゴシック" charset="0"/>
              </a:defRPr>
            </a:lvl6pPr>
            <a:lvl7pPr marL="2971800" indent="-228600" eaLnBrk="0" fontAlgn="base" hangingPunct="0">
              <a:spcBef>
                <a:spcPct val="0"/>
              </a:spcBef>
              <a:spcAft>
                <a:spcPct val="0"/>
              </a:spcAft>
              <a:defRPr sz="1600" i="1">
                <a:solidFill>
                  <a:srgbClr val="6E6E6F"/>
                </a:solidFill>
                <a:latin typeface="Verdana" charset="0"/>
                <a:ea typeface="ＭＳ Ｐゴシック" charset="0"/>
              </a:defRPr>
            </a:lvl7pPr>
            <a:lvl8pPr marL="3429000" indent="-228600" eaLnBrk="0" fontAlgn="base" hangingPunct="0">
              <a:spcBef>
                <a:spcPct val="0"/>
              </a:spcBef>
              <a:spcAft>
                <a:spcPct val="0"/>
              </a:spcAft>
              <a:defRPr sz="1600" i="1">
                <a:solidFill>
                  <a:srgbClr val="6E6E6F"/>
                </a:solidFill>
                <a:latin typeface="Verdana" charset="0"/>
                <a:ea typeface="ＭＳ Ｐゴシック" charset="0"/>
              </a:defRPr>
            </a:lvl8pPr>
            <a:lvl9pPr marL="3886200" indent="-228600" eaLnBrk="0" fontAlgn="base" hangingPunct="0">
              <a:spcBef>
                <a:spcPct val="0"/>
              </a:spcBef>
              <a:spcAft>
                <a:spcPct val="0"/>
              </a:spcAft>
              <a:defRPr sz="1600" i="1">
                <a:solidFill>
                  <a:srgbClr val="6E6E6F"/>
                </a:solidFill>
                <a:latin typeface="Verdana" charset="0"/>
                <a:ea typeface="ＭＳ Ｐゴシック" charset="0"/>
              </a:defRPr>
            </a:lvl9pPr>
          </a:lstStyle>
          <a:p>
            <a:pPr eaLnBrk="1" hangingPunct="1"/>
            <a:fld id="{A1A985A6-AE52-6243-A721-F19E164787BF}" type="slidenum">
              <a:rPr lang="da-DK" sz="1200" i="0">
                <a:solidFill>
                  <a:schemeClr val="tx1"/>
                </a:solidFill>
                <a:latin typeface="Times New Roman" charset="0"/>
              </a:rPr>
              <a:pPr eaLnBrk="1" hangingPunct="1"/>
              <a:t>4</a:t>
            </a:fld>
            <a:endParaRPr lang="da-DK" sz="1200" i="0">
              <a:solidFill>
                <a:schemeClr val="tx1"/>
              </a:solidFill>
              <a:latin typeface="Times New Roman" charset="0"/>
            </a:endParaRPr>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GB">
              <a:latin typeface="Times New Roman"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noFill/>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val="1"/>
            </a:ext>
          </a:extLst>
        </p:spPr>
      </p:sp>
      <p:sp>
        <p:nvSpPr>
          <p:cNvPr id="93187" name="Rectangle 3"/>
          <p:cNvSpPr>
            <a:spLocks noGrp="1" noChangeArrowheads="1"/>
          </p:cNvSpPr>
          <p:nvPr>
            <p:ph type="body" idx="1"/>
          </p:nvPr>
        </p:nvSpPr>
        <p:spPr>
          <a:noFill/>
        </p:spPr>
        <p:txBody>
          <a:bodyPr/>
          <a:lstStyle/>
          <a:p>
            <a:r>
              <a:rPr lang="de-DE" sz="1200" kern="1200" dirty="0" smtClean="0">
                <a:solidFill>
                  <a:schemeClr val="tx1"/>
                </a:solidFill>
                <a:latin typeface="Calibri" charset="0"/>
                <a:ea typeface="ＭＳ Ｐゴシック" charset="0"/>
                <a:cs typeface="ＭＳ Ｐゴシック" charset="0"/>
              </a:rPr>
              <a:t>In </a:t>
            </a:r>
            <a:r>
              <a:rPr lang="de-DE" sz="1200" kern="1200" dirty="0" err="1" smtClean="0">
                <a:solidFill>
                  <a:schemeClr val="tx1"/>
                </a:solidFill>
                <a:latin typeface="Calibri" charset="0"/>
                <a:ea typeface="ＭＳ Ｐゴシック" charset="0"/>
                <a:cs typeface="ＭＳ Ｐゴシック" charset="0"/>
              </a:rPr>
              <a:t>red</a:t>
            </a:r>
            <a:r>
              <a:rPr lang="de-DE" sz="1200" kern="1200" dirty="0" smtClean="0">
                <a:solidFill>
                  <a:schemeClr val="tx1"/>
                </a:solidFill>
                <a:latin typeface="Calibri" charset="0"/>
                <a:ea typeface="ＭＳ Ｐゴシック" charset="0"/>
                <a:cs typeface="ＭＳ Ｐゴシック" charset="0"/>
              </a:rPr>
              <a:t> in </a:t>
            </a:r>
            <a:r>
              <a:rPr lang="de-DE" sz="1200" kern="1200" dirty="0" err="1" smtClean="0">
                <a:solidFill>
                  <a:schemeClr val="tx1"/>
                </a:solidFill>
                <a:latin typeface="Calibri" charset="0"/>
                <a:ea typeface="ＭＳ Ｐゴシック" charset="0"/>
                <a:cs typeface="ＭＳ Ｐゴシック" charset="0"/>
              </a:rPr>
              <a:t>the</a:t>
            </a:r>
            <a:r>
              <a:rPr lang="de-DE" sz="1200" kern="1200" dirty="0" smtClean="0">
                <a:solidFill>
                  <a:schemeClr val="tx1"/>
                </a:solidFill>
                <a:latin typeface="Calibri" charset="0"/>
                <a:ea typeface="ＭＳ Ｐゴシック" charset="0"/>
                <a:cs typeface="ＭＳ Ｐゴシック" charset="0"/>
              </a:rPr>
              <a:t> </a:t>
            </a:r>
            <a:r>
              <a:rPr lang="de-DE" sz="1200" kern="1200" dirty="0" err="1" smtClean="0">
                <a:solidFill>
                  <a:schemeClr val="tx1"/>
                </a:solidFill>
                <a:latin typeface="Calibri" charset="0"/>
                <a:ea typeface="ＭＳ Ｐゴシック" charset="0"/>
                <a:cs typeface="ＭＳ Ｐゴシック" charset="0"/>
              </a:rPr>
              <a:t>new</a:t>
            </a:r>
            <a:r>
              <a:rPr lang="de-DE" sz="1200" kern="1200" dirty="0" smtClean="0">
                <a:solidFill>
                  <a:schemeClr val="tx1"/>
                </a:solidFill>
                <a:latin typeface="Calibri" charset="0"/>
                <a:ea typeface="ＭＳ Ｐゴシック" charset="0"/>
                <a:cs typeface="ＭＳ Ｐゴシック" charset="0"/>
              </a:rPr>
              <a:t> </a:t>
            </a:r>
            <a:r>
              <a:rPr lang="de-DE" sz="1200" kern="1200" dirty="0" err="1" smtClean="0">
                <a:solidFill>
                  <a:schemeClr val="tx1"/>
                </a:solidFill>
                <a:latin typeface="Calibri" charset="0"/>
                <a:ea typeface="ＭＳ Ｐゴシック" charset="0"/>
                <a:cs typeface="ＭＳ Ｐゴシック" charset="0"/>
              </a:rPr>
              <a:t>image</a:t>
            </a:r>
            <a:r>
              <a:rPr lang="de-DE" sz="1200" kern="1200" dirty="0" smtClean="0">
                <a:solidFill>
                  <a:schemeClr val="tx1"/>
                </a:solidFill>
                <a:latin typeface="Calibri" charset="0"/>
                <a:ea typeface="ＭＳ Ｐゴシック" charset="0"/>
                <a:cs typeface="ＭＳ Ｐゴシック" charset="0"/>
              </a:rPr>
              <a:t> </a:t>
            </a:r>
            <a:r>
              <a:rPr lang="de-DE" sz="1200" kern="1200" dirty="0" err="1" smtClean="0">
                <a:solidFill>
                  <a:schemeClr val="tx1"/>
                </a:solidFill>
                <a:latin typeface="Calibri" charset="0"/>
                <a:ea typeface="ＭＳ Ｐゴシック" charset="0"/>
                <a:cs typeface="ＭＳ Ｐゴシック" charset="0"/>
              </a:rPr>
              <a:t>are</a:t>
            </a:r>
            <a:r>
              <a:rPr lang="de-DE" sz="1200" kern="1200" dirty="0" smtClean="0">
                <a:solidFill>
                  <a:schemeClr val="tx1"/>
                </a:solidFill>
                <a:latin typeface="Calibri" charset="0"/>
                <a:ea typeface="ＭＳ Ｐゴシック" charset="0"/>
                <a:cs typeface="ＭＳ Ｐゴシック" charset="0"/>
              </a:rPr>
              <a:t> </a:t>
            </a:r>
            <a:r>
              <a:rPr lang="de-DE" sz="1200" kern="1200" dirty="0" err="1" smtClean="0">
                <a:solidFill>
                  <a:schemeClr val="tx1"/>
                </a:solidFill>
                <a:latin typeface="Calibri" charset="0"/>
                <a:ea typeface="ＭＳ Ｐゴシック" charset="0"/>
                <a:cs typeface="ＭＳ Ｐゴシック" charset="0"/>
              </a:rPr>
              <a:t>the</a:t>
            </a:r>
            <a:r>
              <a:rPr lang="de-DE" sz="1200" kern="1200" dirty="0" smtClean="0">
                <a:solidFill>
                  <a:schemeClr val="tx1"/>
                </a:solidFill>
                <a:latin typeface="Calibri" charset="0"/>
                <a:ea typeface="ＭＳ Ｐゴシック" charset="0"/>
                <a:cs typeface="ＭＳ Ｐゴシック" charset="0"/>
              </a:rPr>
              <a:t> </a:t>
            </a:r>
            <a:r>
              <a:rPr lang="de-DE" sz="1200" kern="1200" dirty="0" err="1" smtClean="0">
                <a:solidFill>
                  <a:schemeClr val="tx1"/>
                </a:solidFill>
                <a:latin typeface="Calibri" charset="0"/>
                <a:ea typeface="ＭＳ Ｐゴシック" charset="0"/>
                <a:cs typeface="ＭＳ Ｐゴシック" charset="0"/>
              </a:rPr>
              <a:t>radiation</a:t>
            </a:r>
            <a:r>
              <a:rPr lang="de-DE" sz="1200" kern="1200" dirty="0" smtClean="0">
                <a:solidFill>
                  <a:schemeClr val="tx1"/>
                </a:solidFill>
                <a:latin typeface="Calibri" charset="0"/>
                <a:ea typeface="ＭＳ Ｐゴシック" charset="0"/>
                <a:cs typeface="ＭＳ Ｐゴシック" charset="0"/>
              </a:rPr>
              <a:t> </a:t>
            </a:r>
            <a:r>
              <a:rPr lang="de-DE" sz="1200" kern="1200" dirty="0" err="1" smtClean="0">
                <a:solidFill>
                  <a:schemeClr val="tx1"/>
                </a:solidFill>
                <a:latin typeface="Calibri" charset="0"/>
                <a:ea typeface="ＭＳ Ｐゴシック" charset="0"/>
                <a:cs typeface="ＭＳ Ｐゴシック" charset="0"/>
              </a:rPr>
              <a:t>elements</a:t>
            </a:r>
            <a:r>
              <a:rPr lang="de-DE" sz="1200" kern="1200" dirty="0" smtClean="0">
                <a:solidFill>
                  <a:schemeClr val="tx1"/>
                </a:solidFill>
                <a:latin typeface="Calibri" charset="0"/>
                <a:ea typeface="ＭＳ Ｐゴシック" charset="0"/>
                <a:cs typeface="ＭＳ Ｐゴシック" charset="0"/>
              </a:rPr>
              <a:t>. </a:t>
            </a:r>
            <a:r>
              <a:rPr lang="de-DE" sz="1200" kern="1200" dirty="0" err="1" smtClean="0">
                <a:solidFill>
                  <a:schemeClr val="tx1"/>
                </a:solidFill>
                <a:latin typeface="Calibri" charset="0"/>
                <a:ea typeface="ＭＳ Ｐゴシック" charset="0"/>
                <a:cs typeface="ＭＳ Ｐゴシック" charset="0"/>
              </a:rPr>
              <a:t>You</a:t>
            </a:r>
            <a:r>
              <a:rPr lang="de-DE" sz="1200" kern="1200" dirty="0" smtClean="0">
                <a:solidFill>
                  <a:schemeClr val="tx1"/>
                </a:solidFill>
                <a:latin typeface="Calibri" charset="0"/>
                <a:ea typeface="ＭＳ Ｐゴシック" charset="0"/>
                <a:cs typeface="ＭＳ Ｐゴシック" charset="0"/>
              </a:rPr>
              <a:t> </a:t>
            </a:r>
            <a:r>
              <a:rPr lang="de-DE" sz="1200" kern="1200" dirty="0" err="1" smtClean="0">
                <a:solidFill>
                  <a:schemeClr val="tx1"/>
                </a:solidFill>
                <a:latin typeface="Calibri" charset="0"/>
                <a:ea typeface="ＭＳ Ｐゴシック" charset="0"/>
                <a:cs typeface="ＭＳ Ｐゴシック" charset="0"/>
              </a:rPr>
              <a:t>could</a:t>
            </a:r>
            <a:r>
              <a:rPr lang="de-DE" sz="1200" kern="1200" baseline="0" dirty="0" smtClean="0">
                <a:solidFill>
                  <a:schemeClr val="tx1"/>
                </a:solidFill>
                <a:latin typeface="Calibri" charset="0"/>
                <a:ea typeface="ＭＳ Ｐゴシック" charset="0"/>
                <a:cs typeface="ＭＳ Ｐゴシック" charset="0"/>
              </a:rPr>
              <a:t> </a:t>
            </a:r>
            <a:r>
              <a:rPr lang="de-DE" sz="1200" kern="1200" dirty="0" smtClean="0">
                <a:solidFill>
                  <a:schemeClr val="tx1"/>
                </a:solidFill>
                <a:latin typeface="Calibri" charset="0"/>
                <a:ea typeface="ＭＳ Ｐゴシック" charset="0"/>
                <a:cs typeface="ＭＳ Ｐゴシック" charset="0"/>
              </a:rPr>
              <a:t>stress NIM </a:t>
            </a:r>
            <a:r>
              <a:rPr lang="de-DE" sz="1200" kern="1200" dirty="0" err="1" smtClean="0">
                <a:solidFill>
                  <a:schemeClr val="tx1"/>
                </a:solidFill>
                <a:latin typeface="Calibri" charset="0"/>
                <a:ea typeface="ＭＳ Ｐゴシック" charset="0"/>
                <a:cs typeface="ＭＳ Ｐゴシック" charset="0"/>
              </a:rPr>
              <a:t>maturity</a:t>
            </a:r>
            <a:r>
              <a:rPr lang="de-DE" sz="1200" kern="1200" dirty="0" smtClean="0">
                <a:solidFill>
                  <a:schemeClr val="tx1"/>
                </a:solidFill>
                <a:latin typeface="Calibri" charset="0"/>
                <a:ea typeface="ＭＳ Ｐゴシック" charset="0"/>
                <a:cs typeface="ＭＳ Ｐゴシック" charset="0"/>
              </a:rPr>
              <a:t> in </a:t>
            </a:r>
            <a:r>
              <a:rPr lang="de-DE" sz="1200" kern="1200" dirty="0" err="1" smtClean="0">
                <a:solidFill>
                  <a:schemeClr val="tx1"/>
                </a:solidFill>
                <a:latin typeface="Calibri" charset="0"/>
                <a:ea typeface="ＭＳ Ｐゴシック" charset="0"/>
                <a:cs typeface="ＭＳ Ｐゴシック" charset="0"/>
              </a:rPr>
              <a:t>this</a:t>
            </a:r>
            <a:r>
              <a:rPr lang="de-DE" sz="1200" kern="1200" dirty="0" smtClean="0">
                <a:solidFill>
                  <a:schemeClr val="tx1"/>
                </a:solidFill>
                <a:latin typeface="Calibri" charset="0"/>
                <a:ea typeface="ＭＳ Ｐゴシック" charset="0"/>
                <a:cs typeface="ＭＳ Ｐゴシック" charset="0"/>
              </a:rPr>
              <a:t> </a:t>
            </a:r>
            <a:r>
              <a:rPr lang="de-DE" sz="1200" kern="1200" dirty="0" err="1" smtClean="0">
                <a:solidFill>
                  <a:schemeClr val="tx1"/>
                </a:solidFill>
                <a:latin typeface="Calibri" charset="0"/>
                <a:ea typeface="ＭＳ Ｐゴシック" charset="0"/>
                <a:cs typeface="ＭＳ Ｐゴシック" charset="0"/>
              </a:rPr>
              <a:t>respect</a:t>
            </a:r>
            <a:r>
              <a:rPr lang="de-DE" sz="1200" kern="1200" dirty="0" smtClean="0">
                <a:solidFill>
                  <a:schemeClr val="tx1"/>
                </a:solidFill>
                <a:latin typeface="Calibri" charset="0"/>
                <a:ea typeface="ＭＳ Ｐゴシック" charset="0"/>
                <a:cs typeface="ＭＳ Ｐゴシック" charset="0"/>
              </a:rPr>
              <a:t>.</a:t>
            </a:r>
            <a:endParaRPr lang="de-DE" dirty="0"/>
          </a:p>
        </p:txBody>
      </p:sp>
    </p:spTree>
    <p:extLst>
      <p:ext uri="{BB962C8B-B14F-4D97-AF65-F5344CB8AC3E}">
        <p14:creationId xmlns:p14="http://schemas.microsoft.com/office/powerpoint/2010/main" val="2470898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152414F7-94AF-1C46-AFB4-DDF111DF3A08}" type="datetimeFigureOut">
              <a:rPr lang="fr-FR" smtClean="0"/>
              <a:t>12/09/16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561710E-BC6F-9548-8C66-07F3A4C515A6}" type="slidenum">
              <a:rPr lang="fr-FR" smtClean="0"/>
              <a:t>‹#›</a:t>
            </a:fld>
            <a:endParaRPr lang="fr-FR"/>
          </a:p>
        </p:txBody>
      </p:sp>
    </p:spTree>
    <p:extLst>
      <p:ext uri="{BB962C8B-B14F-4D97-AF65-F5344CB8AC3E}">
        <p14:creationId xmlns:p14="http://schemas.microsoft.com/office/powerpoint/2010/main" val="26312143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52414F7-94AF-1C46-AFB4-DDF111DF3A08}" type="datetimeFigureOut">
              <a:rPr lang="fr-FR" smtClean="0"/>
              <a:t>12/09/16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561710E-BC6F-9548-8C66-07F3A4C515A6}" type="slidenum">
              <a:rPr lang="fr-FR" smtClean="0"/>
              <a:t>‹#›</a:t>
            </a:fld>
            <a:endParaRPr lang="fr-FR"/>
          </a:p>
        </p:txBody>
      </p:sp>
    </p:spTree>
    <p:extLst>
      <p:ext uri="{BB962C8B-B14F-4D97-AF65-F5344CB8AC3E}">
        <p14:creationId xmlns:p14="http://schemas.microsoft.com/office/powerpoint/2010/main" val="2080133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52414F7-94AF-1C46-AFB4-DDF111DF3A08}" type="datetimeFigureOut">
              <a:rPr lang="fr-FR" smtClean="0"/>
              <a:t>12/09/16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561710E-BC6F-9548-8C66-07F3A4C515A6}" type="slidenum">
              <a:rPr lang="fr-FR" smtClean="0"/>
              <a:t>‹#›</a:t>
            </a:fld>
            <a:endParaRPr lang="fr-FR"/>
          </a:p>
        </p:txBody>
      </p:sp>
    </p:spTree>
    <p:extLst>
      <p:ext uri="{BB962C8B-B14F-4D97-AF65-F5344CB8AC3E}">
        <p14:creationId xmlns:p14="http://schemas.microsoft.com/office/powerpoint/2010/main" val="16691023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16977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838200" y="609600"/>
            <a:ext cx="7543800" cy="638175"/>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838200" y="1943100"/>
            <a:ext cx="3695700" cy="4457700"/>
          </a:xfrm>
        </p:spPr>
        <p:txBody>
          <a:bodyPr/>
          <a:lstStyle>
            <a:lvl1pPr>
              <a:buFont typeface="Arial" pitchFamily="34" charset="0"/>
              <a:buNone/>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hart Placeholder 3"/>
          <p:cNvSpPr>
            <a:spLocks noGrp="1"/>
          </p:cNvSpPr>
          <p:nvPr>
            <p:ph type="chart" sz="half" idx="2"/>
          </p:nvPr>
        </p:nvSpPr>
        <p:spPr>
          <a:xfrm>
            <a:off x="4686300" y="1943100"/>
            <a:ext cx="3695700" cy="4457700"/>
          </a:xfrm>
        </p:spPr>
        <p:txBody>
          <a:bodyPr/>
          <a:lstStyle/>
          <a:p>
            <a:pPr lvl="0"/>
            <a:endParaRPr lang="en-GB" noProof="0" smtClean="0"/>
          </a:p>
        </p:txBody>
      </p:sp>
    </p:spTree>
    <p:extLst>
      <p:ext uri="{BB962C8B-B14F-4D97-AF65-F5344CB8AC3E}">
        <p14:creationId xmlns:p14="http://schemas.microsoft.com/office/powerpoint/2010/main" val="550279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52414F7-94AF-1C46-AFB4-DDF111DF3A08}" type="datetimeFigureOut">
              <a:rPr lang="fr-FR" smtClean="0"/>
              <a:t>12/09/16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561710E-BC6F-9548-8C66-07F3A4C515A6}" type="slidenum">
              <a:rPr lang="fr-FR" smtClean="0"/>
              <a:t>‹#›</a:t>
            </a:fld>
            <a:endParaRPr lang="fr-FR"/>
          </a:p>
        </p:txBody>
      </p:sp>
    </p:spTree>
    <p:extLst>
      <p:ext uri="{BB962C8B-B14F-4D97-AF65-F5344CB8AC3E}">
        <p14:creationId xmlns:p14="http://schemas.microsoft.com/office/powerpoint/2010/main" val="14688649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152414F7-94AF-1C46-AFB4-DDF111DF3A08}" type="datetimeFigureOut">
              <a:rPr lang="fr-FR" smtClean="0"/>
              <a:t>12/09/16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561710E-BC6F-9548-8C66-07F3A4C515A6}" type="slidenum">
              <a:rPr lang="fr-FR" smtClean="0"/>
              <a:t>‹#›</a:t>
            </a:fld>
            <a:endParaRPr lang="fr-FR"/>
          </a:p>
        </p:txBody>
      </p:sp>
    </p:spTree>
    <p:extLst>
      <p:ext uri="{BB962C8B-B14F-4D97-AF65-F5344CB8AC3E}">
        <p14:creationId xmlns:p14="http://schemas.microsoft.com/office/powerpoint/2010/main" val="24873950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152414F7-94AF-1C46-AFB4-DDF111DF3A08}" type="datetimeFigureOut">
              <a:rPr lang="fr-FR" smtClean="0"/>
              <a:t>12/09/16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561710E-BC6F-9548-8C66-07F3A4C515A6}" type="slidenum">
              <a:rPr lang="fr-FR" smtClean="0"/>
              <a:t>‹#›</a:t>
            </a:fld>
            <a:endParaRPr lang="fr-FR"/>
          </a:p>
        </p:txBody>
      </p:sp>
    </p:spTree>
    <p:extLst>
      <p:ext uri="{BB962C8B-B14F-4D97-AF65-F5344CB8AC3E}">
        <p14:creationId xmlns:p14="http://schemas.microsoft.com/office/powerpoint/2010/main" val="3305422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152414F7-94AF-1C46-AFB4-DDF111DF3A08}" type="datetimeFigureOut">
              <a:rPr lang="fr-FR" smtClean="0"/>
              <a:t>12/09/16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6561710E-BC6F-9548-8C66-07F3A4C515A6}" type="slidenum">
              <a:rPr lang="fr-FR" smtClean="0"/>
              <a:t>‹#›</a:t>
            </a:fld>
            <a:endParaRPr lang="fr-FR"/>
          </a:p>
        </p:txBody>
      </p:sp>
    </p:spTree>
    <p:extLst>
      <p:ext uri="{BB962C8B-B14F-4D97-AF65-F5344CB8AC3E}">
        <p14:creationId xmlns:p14="http://schemas.microsoft.com/office/powerpoint/2010/main" val="17798658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2"/>
          <p:cNvSpPr>
            <a:spLocks noGrp="1"/>
          </p:cNvSpPr>
          <p:nvPr>
            <p:ph type="dt" sz="half" idx="10"/>
          </p:nvPr>
        </p:nvSpPr>
        <p:spPr/>
        <p:txBody>
          <a:bodyPr/>
          <a:lstStyle/>
          <a:p>
            <a:fld id="{152414F7-94AF-1C46-AFB4-DDF111DF3A08}" type="datetimeFigureOut">
              <a:rPr lang="fr-FR" smtClean="0"/>
              <a:t>12/09/16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6561710E-BC6F-9548-8C66-07F3A4C515A6}" type="slidenum">
              <a:rPr lang="fr-FR" smtClean="0"/>
              <a:t>‹#›</a:t>
            </a:fld>
            <a:endParaRPr lang="fr-FR"/>
          </a:p>
        </p:txBody>
      </p:sp>
    </p:spTree>
    <p:extLst>
      <p:ext uri="{BB962C8B-B14F-4D97-AF65-F5344CB8AC3E}">
        <p14:creationId xmlns:p14="http://schemas.microsoft.com/office/powerpoint/2010/main" val="40856670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52414F7-94AF-1C46-AFB4-DDF111DF3A08}" type="datetimeFigureOut">
              <a:rPr lang="fr-FR" smtClean="0"/>
              <a:t>12/09/16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6561710E-BC6F-9548-8C66-07F3A4C515A6}" type="slidenum">
              <a:rPr lang="fr-FR" smtClean="0"/>
              <a:t>‹#›</a:t>
            </a:fld>
            <a:endParaRPr lang="fr-FR"/>
          </a:p>
        </p:txBody>
      </p:sp>
    </p:spTree>
    <p:extLst>
      <p:ext uri="{BB962C8B-B14F-4D97-AF65-F5344CB8AC3E}">
        <p14:creationId xmlns:p14="http://schemas.microsoft.com/office/powerpoint/2010/main" val="30662070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152414F7-94AF-1C46-AFB4-DDF111DF3A08}" type="datetimeFigureOut">
              <a:rPr lang="fr-FR" smtClean="0"/>
              <a:t>12/09/16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561710E-BC6F-9548-8C66-07F3A4C515A6}" type="slidenum">
              <a:rPr lang="fr-FR" smtClean="0"/>
              <a:t>‹#›</a:t>
            </a:fld>
            <a:endParaRPr lang="fr-FR"/>
          </a:p>
        </p:txBody>
      </p:sp>
    </p:spTree>
    <p:extLst>
      <p:ext uri="{BB962C8B-B14F-4D97-AF65-F5344CB8AC3E}">
        <p14:creationId xmlns:p14="http://schemas.microsoft.com/office/powerpoint/2010/main" val="37472559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152414F7-94AF-1C46-AFB4-DDF111DF3A08}" type="datetimeFigureOut">
              <a:rPr lang="fr-FR" smtClean="0"/>
              <a:t>12/09/16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561710E-BC6F-9548-8C66-07F3A4C515A6}" type="slidenum">
              <a:rPr lang="fr-FR" smtClean="0"/>
              <a:t>‹#›</a:t>
            </a:fld>
            <a:endParaRPr lang="fr-FR"/>
          </a:p>
        </p:txBody>
      </p:sp>
    </p:spTree>
    <p:extLst>
      <p:ext uri="{BB962C8B-B14F-4D97-AF65-F5344CB8AC3E}">
        <p14:creationId xmlns:p14="http://schemas.microsoft.com/office/powerpoint/2010/main" val="318421407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et modifiez le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2414F7-94AF-1C46-AFB4-DDF111DF3A08}" type="datetimeFigureOut">
              <a:rPr lang="fr-FR" smtClean="0"/>
              <a:t>12/09/16</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61710E-BC6F-9548-8C66-07F3A4C515A6}" type="slidenum">
              <a:rPr lang="fr-FR" smtClean="0"/>
              <a:t>‹#›</a:t>
            </a:fld>
            <a:endParaRPr lang="fr-FR"/>
          </a:p>
        </p:txBody>
      </p:sp>
    </p:spTree>
    <p:extLst>
      <p:ext uri="{BB962C8B-B14F-4D97-AF65-F5344CB8AC3E}">
        <p14:creationId xmlns:p14="http://schemas.microsoft.com/office/powerpoint/2010/main" val="19679078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5" Type="http://schemas.openxmlformats.org/officeDocument/2006/relationships/image" Target="../media/image3.jpeg"/><Relationship Id="rId6" Type="http://schemas.openxmlformats.org/officeDocument/2006/relationships/image" Target="../media/image4.wmf"/><Relationship Id="rId1" Type="http://schemas.openxmlformats.org/officeDocument/2006/relationships/slideLayout" Target="../slideLayouts/slideLayout13.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emf"/></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1" Type="http://schemas.openxmlformats.org/officeDocument/2006/relationships/slideLayout" Target="../slideLayouts/slideLayout6.xml"/><Relationship Id="rId2"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jpeg"/><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err="1" smtClean="0"/>
              <a:t>Payload</a:t>
            </a:r>
            <a:r>
              <a:rPr lang="fr-FR" dirty="0" smtClean="0"/>
              <a:t> for Orbiter/Carrier</a:t>
            </a:r>
            <a:endParaRPr lang="fr-FR" dirty="0"/>
          </a:p>
        </p:txBody>
      </p:sp>
    </p:spTree>
    <p:extLst>
      <p:ext uri="{BB962C8B-B14F-4D97-AF65-F5344CB8AC3E}">
        <p14:creationId xmlns:p14="http://schemas.microsoft.com/office/powerpoint/2010/main" val="30098754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251520" y="620688"/>
            <a:ext cx="8798177" cy="817563"/>
          </a:xfrm>
          <a:prstGeom prst="rect">
            <a:avLst/>
          </a:prstGeom>
        </p:spPr>
        <p:txBody>
          <a:bodyP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de-DE" dirty="0" smtClean="0">
                <a:latin typeface="Helvetica" charset="0"/>
              </a:rPr>
              <a:t>Laser Altimeter</a:t>
            </a:r>
            <a:endParaRPr lang="de-DE" dirty="0">
              <a:latin typeface="Helvetica" charset="0"/>
            </a:endParaRPr>
          </a:p>
        </p:txBody>
      </p:sp>
      <p:sp>
        <p:nvSpPr>
          <p:cNvPr id="3" name="ZoneTexte 2"/>
          <p:cNvSpPr txBox="1"/>
          <p:nvPr/>
        </p:nvSpPr>
        <p:spPr>
          <a:xfrm>
            <a:off x="714453" y="3571617"/>
            <a:ext cx="1911100" cy="461665"/>
          </a:xfrm>
          <a:prstGeom prst="rect">
            <a:avLst/>
          </a:prstGeom>
          <a:noFill/>
        </p:spPr>
        <p:txBody>
          <a:bodyPr wrap="none" rtlCol="0">
            <a:spAutoFit/>
          </a:bodyPr>
          <a:lstStyle/>
          <a:p>
            <a:r>
              <a:rPr lang="fr-FR" sz="2400" dirty="0" err="1" smtClean="0"/>
              <a:t>Later</a:t>
            </a:r>
            <a:r>
              <a:rPr lang="fr-FR" sz="2400" dirty="0" smtClean="0"/>
              <a:t> </a:t>
            </a:r>
            <a:r>
              <a:rPr lang="fr-FR" sz="2400" dirty="0" err="1" smtClean="0"/>
              <a:t>today</a:t>
            </a:r>
            <a:r>
              <a:rPr lang="fr-FR" sz="2400" dirty="0" smtClean="0"/>
              <a:t> …</a:t>
            </a:r>
            <a:endParaRPr lang="fr-FR" sz="2400" dirty="0"/>
          </a:p>
        </p:txBody>
      </p:sp>
    </p:spTree>
    <p:extLst>
      <p:ext uri="{BB962C8B-B14F-4D97-AF65-F5344CB8AC3E}">
        <p14:creationId xmlns:p14="http://schemas.microsoft.com/office/powerpoint/2010/main" val="201720952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Possible </a:t>
            </a:r>
            <a:r>
              <a:rPr lang="fr-FR" dirty="0" err="1" smtClean="0"/>
              <a:t>payload</a:t>
            </a:r>
            <a:r>
              <a:rPr lang="fr-FR" dirty="0" smtClean="0"/>
              <a:t> (</a:t>
            </a:r>
            <a:r>
              <a:rPr lang="fr-FR" dirty="0" err="1" smtClean="0"/>
              <a:t>unshielded</a:t>
            </a:r>
            <a:r>
              <a:rPr lang="fr-FR" dirty="0" smtClean="0"/>
              <a:t>)</a:t>
            </a:r>
            <a:endParaRPr lang="fr-FR" dirty="0"/>
          </a:p>
        </p:txBody>
      </p:sp>
      <p:sp>
        <p:nvSpPr>
          <p:cNvPr id="3" name="Espace réservé du contenu 2"/>
          <p:cNvSpPr>
            <a:spLocks noGrp="1"/>
          </p:cNvSpPr>
          <p:nvPr>
            <p:ph idx="1"/>
          </p:nvPr>
        </p:nvSpPr>
        <p:spPr>
          <a:xfrm>
            <a:off x="457200" y="1600200"/>
            <a:ext cx="8557084" cy="4525963"/>
          </a:xfrm>
        </p:spPr>
        <p:txBody>
          <a:bodyPr>
            <a:normAutofit fontScale="77500" lnSpcReduction="20000"/>
          </a:bodyPr>
          <a:lstStyle/>
          <a:p>
            <a:r>
              <a:rPr lang="fr-FR" dirty="0" err="1" smtClean="0"/>
              <a:t>Magnetometer</a:t>
            </a:r>
            <a:r>
              <a:rPr lang="fr-FR" dirty="0" smtClean="0"/>
              <a:t> 								2 kg (w/o boom)</a:t>
            </a:r>
          </a:p>
          <a:p>
            <a:r>
              <a:rPr lang="fr-FR" dirty="0" smtClean="0"/>
              <a:t>Radio Science 									1 kg</a:t>
            </a:r>
          </a:p>
          <a:p>
            <a:endParaRPr lang="fr-FR" dirty="0"/>
          </a:p>
          <a:p>
            <a:r>
              <a:rPr lang="fr-FR" dirty="0" smtClean="0"/>
              <a:t>Ion and Electron Mass </a:t>
            </a:r>
            <a:r>
              <a:rPr lang="fr-FR" dirty="0" err="1" smtClean="0"/>
              <a:t>Spectrometers</a:t>
            </a:r>
            <a:r>
              <a:rPr lang="fr-FR" dirty="0" smtClean="0"/>
              <a:t>		7 kg</a:t>
            </a:r>
          </a:p>
          <a:p>
            <a:r>
              <a:rPr lang="fr-FR" dirty="0" smtClean="0"/>
              <a:t>Radiation Monitor 							2 kg</a:t>
            </a:r>
          </a:p>
          <a:p>
            <a:endParaRPr lang="fr-FR" dirty="0" smtClean="0"/>
          </a:p>
          <a:p>
            <a:r>
              <a:rPr lang="fr-FR" dirty="0" smtClean="0"/>
              <a:t>Ion and </a:t>
            </a:r>
            <a:r>
              <a:rPr lang="fr-FR" dirty="0" err="1" smtClean="0"/>
              <a:t>Neutral</a:t>
            </a:r>
            <a:r>
              <a:rPr lang="fr-FR" dirty="0" smtClean="0"/>
              <a:t> Mass </a:t>
            </a:r>
            <a:r>
              <a:rPr lang="fr-FR" dirty="0" err="1" smtClean="0"/>
              <a:t>Spectrometer</a:t>
            </a:r>
            <a:r>
              <a:rPr lang="fr-FR" dirty="0" smtClean="0"/>
              <a:t>			4 kg</a:t>
            </a:r>
          </a:p>
          <a:p>
            <a:r>
              <a:rPr lang="fr-FR" dirty="0" err="1" smtClean="0"/>
              <a:t>Neutral</a:t>
            </a:r>
            <a:r>
              <a:rPr lang="fr-FR" dirty="0" smtClean="0"/>
              <a:t> Mass </a:t>
            </a:r>
            <a:r>
              <a:rPr lang="fr-FR" dirty="0" err="1" smtClean="0"/>
              <a:t>Spectrometer</a:t>
            </a:r>
            <a:r>
              <a:rPr lang="fr-FR" dirty="0" smtClean="0"/>
              <a:t>					3 kg</a:t>
            </a:r>
            <a:endParaRPr lang="fr-FR" dirty="0"/>
          </a:p>
          <a:p>
            <a:endParaRPr lang="fr-FR" dirty="0"/>
          </a:p>
          <a:p>
            <a:r>
              <a:rPr lang="fr-FR" dirty="0" err="1" smtClean="0"/>
              <a:t>Dust</a:t>
            </a:r>
            <a:r>
              <a:rPr lang="fr-FR" dirty="0" smtClean="0"/>
              <a:t> Analyzer 									5 kg</a:t>
            </a:r>
            <a:endParaRPr lang="fr-FR" dirty="0"/>
          </a:p>
          <a:p>
            <a:r>
              <a:rPr lang="fr-FR" dirty="0" smtClean="0"/>
              <a:t>Laser </a:t>
            </a:r>
            <a:r>
              <a:rPr lang="fr-FR" dirty="0" err="1" smtClean="0"/>
              <a:t>Altimeter</a:t>
            </a:r>
            <a:r>
              <a:rPr lang="fr-FR" dirty="0" smtClean="0"/>
              <a:t> 							    16 kg</a:t>
            </a:r>
            <a:endParaRPr lang="fr-FR" dirty="0"/>
          </a:p>
        </p:txBody>
      </p:sp>
    </p:spTree>
    <p:extLst>
      <p:ext uri="{BB962C8B-B14F-4D97-AF65-F5344CB8AC3E}">
        <p14:creationId xmlns:p14="http://schemas.microsoft.com/office/powerpoint/2010/main" val="150560455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Caution</a:t>
            </a:r>
            <a:endParaRPr lang="fr-FR" dirty="0"/>
          </a:p>
        </p:txBody>
      </p:sp>
      <p:sp>
        <p:nvSpPr>
          <p:cNvPr id="3" name="Espace réservé du contenu 2"/>
          <p:cNvSpPr>
            <a:spLocks noGrp="1"/>
          </p:cNvSpPr>
          <p:nvPr>
            <p:ph idx="1"/>
          </p:nvPr>
        </p:nvSpPr>
        <p:spPr/>
        <p:txBody>
          <a:bodyPr/>
          <a:lstStyle/>
          <a:p>
            <a:r>
              <a:rPr lang="fr-FR" dirty="0" smtClean="0"/>
              <a:t>No </a:t>
            </a:r>
            <a:r>
              <a:rPr lang="fr-FR" dirty="0" err="1" smtClean="0"/>
              <a:t>precise</a:t>
            </a:r>
            <a:r>
              <a:rPr lang="fr-FR" dirty="0" smtClean="0"/>
              <a:t> </a:t>
            </a:r>
            <a:r>
              <a:rPr lang="fr-FR" dirty="0" err="1" smtClean="0"/>
              <a:t>estimate</a:t>
            </a:r>
            <a:r>
              <a:rPr lang="fr-FR" dirty="0" smtClean="0"/>
              <a:t> on the </a:t>
            </a:r>
            <a:r>
              <a:rPr lang="fr-FR" dirty="0" err="1" smtClean="0"/>
              <a:t>available</a:t>
            </a:r>
            <a:r>
              <a:rPr lang="fr-FR" dirty="0" smtClean="0"/>
              <a:t> mass for the orbiter/carrier </a:t>
            </a:r>
            <a:r>
              <a:rPr lang="fr-FR" dirty="0" err="1" smtClean="0"/>
              <a:t>payload</a:t>
            </a:r>
            <a:endParaRPr lang="fr-FR" dirty="0" smtClean="0"/>
          </a:p>
          <a:p>
            <a:endParaRPr lang="fr-FR" dirty="0"/>
          </a:p>
          <a:p>
            <a:r>
              <a:rPr lang="fr-FR" dirty="0" smtClean="0"/>
              <a:t>If </a:t>
            </a:r>
            <a:r>
              <a:rPr lang="fr-FR" dirty="0" err="1" smtClean="0"/>
              <a:t>we</a:t>
            </a:r>
            <a:r>
              <a:rPr lang="fr-FR" dirty="0" smtClean="0"/>
              <a:t> </a:t>
            </a:r>
            <a:r>
              <a:rPr lang="fr-FR" dirty="0" err="1" smtClean="0"/>
              <a:t>take</a:t>
            </a:r>
            <a:r>
              <a:rPr lang="fr-FR" dirty="0" smtClean="0"/>
              <a:t> 250 kg </a:t>
            </a:r>
            <a:r>
              <a:rPr lang="fr-FR" dirty="0" err="1" smtClean="0"/>
              <a:t>at</a:t>
            </a:r>
            <a:r>
              <a:rPr lang="fr-FR" dirty="0" smtClean="0"/>
              <a:t> JOI as a </a:t>
            </a:r>
            <a:r>
              <a:rPr lang="fr-FR" dirty="0" err="1" smtClean="0"/>
              <a:t>reference</a:t>
            </a:r>
            <a:r>
              <a:rPr lang="fr-FR" dirty="0" smtClean="0"/>
              <a:t>, how </a:t>
            </a:r>
            <a:r>
              <a:rPr lang="fr-FR" dirty="0" err="1" smtClean="0"/>
              <a:t>much</a:t>
            </a:r>
            <a:r>
              <a:rPr lang="fr-FR" dirty="0" smtClean="0"/>
              <a:t> </a:t>
            </a:r>
            <a:r>
              <a:rPr lang="fr-FR" dirty="0" err="1" smtClean="0"/>
              <a:t>would</a:t>
            </a:r>
            <a:r>
              <a:rPr lang="fr-FR" dirty="0" smtClean="0"/>
              <a:t> </a:t>
            </a:r>
            <a:r>
              <a:rPr lang="fr-FR" dirty="0" err="1" smtClean="0"/>
              <a:t>remain</a:t>
            </a:r>
            <a:r>
              <a:rPr lang="fr-FR" dirty="0" smtClean="0"/>
              <a:t> for the </a:t>
            </a:r>
            <a:r>
              <a:rPr lang="fr-FR" dirty="0" err="1" smtClean="0"/>
              <a:t>payload</a:t>
            </a:r>
            <a:r>
              <a:rPr lang="fr-FR" dirty="0" smtClean="0"/>
              <a:t> </a:t>
            </a:r>
            <a:r>
              <a:rPr lang="fr-FR" dirty="0" err="1" smtClean="0"/>
              <a:t>at</a:t>
            </a:r>
            <a:r>
              <a:rPr lang="fr-FR" dirty="0" smtClean="0"/>
              <a:t> the end (in </a:t>
            </a:r>
            <a:r>
              <a:rPr lang="fr-FR" dirty="0" err="1" smtClean="0"/>
              <a:t>orbit</a:t>
            </a:r>
            <a:r>
              <a:rPr lang="fr-FR" dirty="0" smtClean="0"/>
              <a:t> </a:t>
            </a:r>
            <a:r>
              <a:rPr lang="fr-FR" dirty="0" err="1" smtClean="0"/>
              <a:t>around</a:t>
            </a:r>
            <a:r>
              <a:rPr lang="fr-FR" smtClean="0"/>
              <a:t> Europa) ? </a:t>
            </a:r>
            <a:endParaRPr lang="fr-FR" dirty="0"/>
          </a:p>
        </p:txBody>
      </p:sp>
    </p:spTree>
    <p:extLst>
      <p:ext uri="{BB962C8B-B14F-4D97-AF65-F5344CB8AC3E}">
        <p14:creationId xmlns:p14="http://schemas.microsoft.com/office/powerpoint/2010/main" val="88294721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Possible </a:t>
            </a:r>
            <a:r>
              <a:rPr lang="fr-FR" dirty="0" err="1" smtClean="0"/>
              <a:t>payload</a:t>
            </a:r>
            <a:endParaRPr lang="fr-FR" dirty="0"/>
          </a:p>
        </p:txBody>
      </p:sp>
      <p:sp>
        <p:nvSpPr>
          <p:cNvPr id="3" name="Espace réservé du contenu 2"/>
          <p:cNvSpPr>
            <a:spLocks noGrp="1"/>
          </p:cNvSpPr>
          <p:nvPr>
            <p:ph idx="1"/>
          </p:nvPr>
        </p:nvSpPr>
        <p:spPr/>
        <p:txBody>
          <a:bodyPr>
            <a:normAutofit fontScale="62500" lnSpcReduction="20000"/>
          </a:bodyPr>
          <a:lstStyle/>
          <a:p>
            <a:r>
              <a:rPr lang="fr-FR" dirty="0" err="1" smtClean="0"/>
              <a:t>Magnetometer</a:t>
            </a:r>
            <a:r>
              <a:rPr lang="fr-FR" dirty="0" smtClean="0"/>
              <a:t> (UK, </a:t>
            </a:r>
            <a:r>
              <a:rPr lang="fr-FR" dirty="0" err="1" smtClean="0"/>
              <a:t>Austria</a:t>
            </a:r>
            <a:r>
              <a:rPr lang="fr-FR" dirty="0" smtClean="0"/>
              <a:t>)</a:t>
            </a:r>
          </a:p>
          <a:p>
            <a:r>
              <a:rPr lang="fr-FR" dirty="0" smtClean="0"/>
              <a:t>Radio Science (</a:t>
            </a:r>
            <a:r>
              <a:rPr lang="fr-FR" b="1" dirty="0" err="1" smtClean="0"/>
              <a:t>Italy</a:t>
            </a:r>
            <a:r>
              <a:rPr lang="fr-FR" dirty="0" smtClean="0"/>
              <a:t>)</a:t>
            </a:r>
          </a:p>
          <a:p>
            <a:endParaRPr lang="fr-FR" dirty="0"/>
          </a:p>
          <a:p>
            <a:r>
              <a:rPr lang="fr-FR" dirty="0" smtClean="0"/>
              <a:t>Ion and Electron Mass </a:t>
            </a:r>
            <a:r>
              <a:rPr lang="fr-FR" dirty="0" err="1" smtClean="0"/>
              <a:t>Spectrometers</a:t>
            </a:r>
            <a:r>
              <a:rPr lang="fr-FR" dirty="0" smtClean="0"/>
              <a:t> </a:t>
            </a:r>
            <a:r>
              <a:rPr lang="fr-FR" dirty="0" err="1" smtClean="0"/>
              <a:t>with</a:t>
            </a:r>
            <a:r>
              <a:rPr lang="fr-FR" dirty="0" smtClean="0"/>
              <a:t> large </a:t>
            </a:r>
            <a:r>
              <a:rPr lang="fr-FR" dirty="0" err="1" smtClean="0"/>
              <a:t>geometric</a:t>
            </a:r>
            <a:r>
              <a:rPr lang="fr-FR" dirty="0" smtClean="0"/>
              <a:t> </a:t>
            </a:r>
            <a:r>
              <a:rPr lang="fr-FR" dirty="0"/>
              <a:t>f</a:t>
            </a:r>
            <a:r>
              <a:rPr lang="fr-FR" dirty="0" smtClean="0"/>
              <a:t>actor and </a:t>
            </a:r>
            <a:r>
              <a:rPr lang="fr-FR" dirty="0" err="1" smtClean="0"/>
              <a:t>coincidence</a:t>
            </a:r>
            <a:r>
              <a:rPr lang="fr-FR" dirty="0" smtClean="0"/>
              <a:t> techniques (</a:t>
            </a:r>
            <a:r>
              <a:rPr lang="fr-FR" b="1" dirty="0" smtClean="0"/>
              <a:t>France</a:t>
            </a:r>
            <a:r>
              <a:rPr lang="fr-FR" dirty="0" smtClean="0"/>
              <a:t>, USA, UK?, </a:t>
            </a:r>
            <a:r>
              <a:rPr lang="fr-FR" dirty="0" err="1" smtClean="0"/>
              <a:t>Hungary</a:t>
            </a:r>
            <a:r>
              <a:rPr lang="fr-FR" dirty="0" smtClean="0"/>
              <a:t>?, </a:t>
            </a:r>
            <a:r>
              <a:rPr lang="fr-FR" dirty="0" err="1" smtClean="0"/>
              <a:t>Czech</a:t>
            </a:r>
            <a:r>
              <a:rPr lang="fr-FR" dirty="0" smtClean="0"/>
              <a:t> </a:t>
            </a:r>
            <a:r>
              <a:rPr lang="fr-FR" dirty="0" err="1" smtClean="0"/>
              <a:t>Republic</a:t>
            </a:r>
            <a:r>
              <a:rPr lang="fr-FR" dirty="0" smtClean="0"/>
              <a:t>?, </a:t>
            </a:r>
            <a:r>
              <a:rPr lang="fr-FR" dirty="0" err="1" smtClean="0"/>
              <a:t>Belgium</a:t>
            </a:r>
            <a:r>
              <a:rPr lang="fr-FR" dirty="0" smtClean="0"/>
              <a:t>?)</a:t>
            </a:r>
          </a:p>
          <a:p>
            <a:r>
              <a:rPr lang="fr-FR" dirty="0" smtClean="0"/>
              <a:t>Radiation </a:t>
            </a:r>
            <a:r>
              <a:rPr lang="fr-FR" smtClean="0"/>
              <a:t>Monitor ?</a:t>
            </a:r>
            <a:endParaRPr lang="fr-FR" dirty="0" smtClean="0"/>
          </a:p>
          <a:p>
            <a:endParaRPr lang="fr-FR" dirty="0" smtClean="0"/>
          </a:p>
          <a:p>
            <a:r>
              <a:rPr lang="fr-FR" dirty="0" smtClean="0"/>
              <a:t>Ion and </a:t>
            </a:r>
            <a:r>
              <a:rPr lang="fr-FR" dirty="0" err="1" smtClean="0"/>
              <a:t>Neutral</a:t>
            </a:r>
            <a:r>
              <a:rPr lang="fr-FR" dirty="0" smtClean="0"/>
              <a:t> Mass </a:t>
            </a:r>
            <a:r>
              <a:rPr lang="fr-FR" dirty="0" err="1" smtClean="0"/>
              <a:t>Spectrometer</a:t>
            </a:r>
            <a:r>
              <a:rPr lang="fr-FR" dirty="0" smtClean="0"/>
              <a:t> </a:t>
            </a:r>
            <a:r>
              <a:rPr lang="fr-FR" dirty="0" err="1" smtClean="0"/>
              <a:t>with</a:t>
            </a:r>
            <a:r>
              <a:rPr lang="fr-FR" dirty="0" smtClean="0"/>
              <a:t> </a:t>
            </a:r>
            <a:r>
              <a:rPr lang="fr-FR" dirty="0" err="1" smtClean="0"/>
              <a:t>high</a:t>
            </a:r>
            <a:r>
              <a:rPr lang="fr-FR" dirty="0" smtClean="0"/>
              <a:t> Mass </a:t>
            </a:r>
            <a:r>
              <a:rPr lang="fr-FR" dirty="0" err="1" smtClean="0"/>
              <a:t>resolution</a:t>
            </a:r>
            <a:r>
              <a:rPr lang="fr-FR" dirty="0" smtClean="0"/>
              <a:t> (</a:t>
            </a:r>
            <a:r>
              <a:rPr lang="fr-FR" b="1" dirty="0" err="1" smtClean="0"/>
              <a:t>Switzerland</a:t>
            </a:r>
            <a:r>
              <a:rPr lang="fr-FR" dirty="0" smtClean="0"/>
              <a:t>)</a:t>
            </a:r>
          </a:p>
          <a:p>
            <a:r>
              <a:rPr lang="fr-FR" dirty="0" err="1" smtClean="0"/>
              <a:t>Neutral</a:t>
            </a:r>
            <a:r>
              <a:rPr lang="fr-FR" dirty="0" smtClean="0"/>
              <a:t> Mass </a:t>
            </a:r>
            <a:r>
              <a:rPr lang="fr-FR" dirty="0" err="1" smtClean="0"/>
              <a:t>Spectrometer</a:t>
            </a:r>
            <a:r>
              <a:rPr lang="fr-FR" dirty="0" smtClean="0"/>
              <a:t> </a:t>
            </a:r>
            <a:r>
              <a:rPr lang="fr-FR" dirty="0" err="1" smtClean="0"/>
              <a:t>with</a:t>
            </a:r>
            <a:r>
              <a:rPr lang="fr-FR" dirty="0" smtClean="0"/>
              <a:t> </a:t>
            </a:r>
            <a:r>
              <a:rPr lang="fr-FR" dirty="0" err="1" smtClean="0"/>
              <a:t>high</a:t>
            </a:r>
            <a:r>
              <a:rPr lang="fr-FR" dirty="0" smtClean="0"/>
              <a:t> </a:t>
            </a:r>
            <a:r>
              <a:rPr lang="fr-FR" dirty="0" err="1" smtClean="0"/>
              <a:t>Energy</a:t>
            </a:r>
            <a:r>
              <a:rPr lang="fr-FR" dirty="0" smtClean="0"/>
              <a:t> </a:t>
            </a:r>
            <a:r>
              <a:rPr lang="fr-FR" dirty="0" err="1" smtClean="0"/>
              <a:t>resolution</a:t>
            </a:r>
            <a:r>
              <a:rPr lang="fr-FR" dirty="0" smtClean="0"/>
              <a:t> ?</a:t>
            </a:r>
            <a:endParaRPr lang="fr-FR" dirty="0"/>
          </a:p>
          <a:p>
            <a:endParaRPr lang="fr-FR" dirty="0"/>
          </a:p>
          <a:p>
            <a:r>
              <a:rPr lang="fr-FR" dirty="0" err="1" smtClean="0"/>
              <a:t>Dust</a:t>
            </a:r>
            <a:r>
              <a:rPr lang="fr-FR" dirty="0" smtClean="0"/>
              <a:t> Analyzer (</a:t>
            </a:r>
            <a:r>
              <a:rPr lang="fr-FR" b="1" dirty="0" smtClean="0"/>
              <a:t>Germany</a:t>
            </a:r>
            <a:r>
              <a:rPr lang="fr-FR" dirty="0" smtClean="0"/>
              <a:t>, USA)</a:t>
            </a:r>
          </a:p>
          <a:p>
            <a:endParaRPr lang="fr-FR" dirty="0"/>
          </a:p>
          <a:p>
            <a:r>
              <a:rPr lang="fr-FR" dirty="0" smtClean="0"/>
              <a:t>Laser </a:t>
            </a:r>
            <a:r>
              <a:rPr lang="fr-FR" dirty="0" err="1" smtClean="0"/>
              <a:t>Altimeter</a:t>
            </a:r>
            <a:r>
              <a:rPr lang="fr-FR" dirty="0" smtClean="0"/>
              <a:t> (</a:t>
            </a:r>
            <a:r>
              <a:rPr lang="fr-FR" b="1" dirty="0" smtClean="0"/>
              <a:t>Germany</a:t>
            </a:r>
            <a:r>
              <a:rPr lang="fr-FR" dirty="0" smtClean="0"/>
              <a:t>)</a:t>
            </a:r>
            <a:endParaRPr lang="fr-FR" dirty="0"/>
          </a:p>
        </p:txBody>
      </p:sp>
    </p:spTree>
    <p:extLst>
      <p:ext uri="{BB962C8B-B14F-4D97-AF65-F5344CB8AC3E}">
        <p14:creationId xmlns:p14="http://schemas.microsoft.com/office/powerpoint/2010/main" val="140727489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5"/>
          <p:cNvSpPr>
            <a:spLocks noGrp="1" noChangeArrowheads="1"/>
          </p:cNvSpPr>
          <p:nvPr>
            <p:ph type="title"/>
          </p:nvPr>
        </p:nvSpPr>
        <p:spPr/>
        <p:txBody>
          <a:bodyPr>
            <a:normAutofit fontScale="90000"/>
          </a:bodyPr>
          <a:lstStyle/>
          <a:p>
            <a:pPr eaLnBrk="1" hangingPunct="1"/>
            <a:r>
              <a:rPr lang="en-GB">
                <a:latin typeface="Impact" charset="0"/>
              </a:rPr>
              <a:t>Low-Resource Magnetometers Built at Imperial</a:t>
            </a:r>
          </a:p>
        </p:txBody>
      </p:sp>
      <p:grpSp>
        <p:nvGrpSpPr>
          <p:cNvPr id="15362" name="Group 1"/>
          <p:cNvGrpSpPr>
            <a:grpSpLocks noChangeAspect="1"/>
          </p:cNvGrpSpPr>
          <p:nvPr/>
        </p:nvGrpSpPr>
        <p:grpSpPr bwMode="auto">
          <a:xfrm>
            <a:off x="6300788" y="1549400"/>
            <a:ext cx="2663825" cy="2986088"/>
            <a:chOff x="4395660" y="1988840"/>
            <a:chExt cx="1597965" cy="1792784"/>
          </a:xfrm>
        </p:grpSpPr>
        <p:pic>
          <p:nvPicPr>
            <p:cNvPr id="15367" name="Picture 4" descr="MR_Effect"/>
            <p:cNvPicPr>
              <a:picLocks noChangeAspect="1" noChangeArrowheads="1"/>
            </p:cNvPicPr>
            <p:nvPr/>
          </p:nvPicPr>
          <p:blipFill>
            <a:blip r:embed="rId3">
              <a:extLst>
                <a:ext uri="{28A0092B-C50C-407E-A947-70E740481C1C}">
                  <a14:useLocalDpi xmlns:a14="http://schemas.microsoft.com/office/drawing/2010/main" val="0"/>
                </a:ext>
              </a:extLst>
            </a:blip>
            <a:srcRect r="50191"/>
            <a:stretch>
              <a:fillRect/>
            </a:stretch>
          </p:blipFill>
          <p:spPr bwMode="auto">
            <a:xfrm>
              <a:off x="4427984" y="1988840"/>
              <a:ext cx="1541901" cy="92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8" name="Picture 4" descr="MR_Effect"/>
            <p:cNvPicPr>
              <a:picLocks noChangeAspect="1" noChangeArrowheads="1"/>
            </p:cNvPicPr>
            <p:nvPr/>
          </p:nvPicPr>
          <p:blipFill>
            <a:blip r:embed="rId3">
              <a:extLst>
                <a:ext uri="{28A0092B-C50C-407E-A947-70E740481C1C}">
                  <a14:useLocalDpi xmlns:a14="http://schemas.microsoft.com/office/drawing/2010/main" val="0"/>
                </a:ext>
              </a:extLst>
            </a:blip>
            <a:srcRect l="48380"/>
            <a:stretch>
              <a:fillRect/>
            </a:stretch>
          </p:blipFill>
          <p:spPr bwMode="auto">
            <a:xfrm>
              <a:off x="4395660" y="2852936"/>
              <a:ext cx="1597965" cy="92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363"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00788" y="4605338"/>
            <a:ext cx="2570162" cy="1890712"/>
          </a:xfrm>
          <a:prstGeom prst="rect">
            <a:avLst/>
          </a:prstGeom>
          <a:noFill/>
          <a:ln w="38100">
            <a:solidFill>
              <a:srgbClr val="83A6C6"/>
            </a:solidFill>
            <a:miter lim="800000"/>
            <a:headEnd/>
            <a:tailEnd/>
          </a:ln>
          <a:extLst>
            <a:ext uri="{909E8E84-426E-40dd-AFC4-6F175D3DCCD1}">
              <a14:hiddenFill xmlns:a14="http://schemas.microsoft.com/office/drawing/2010/main">
                <a:solidFill>
                  <a:srgbClr val="FFFFFF"/>
                </a:solidFill>
              </a14:hiddenFill>
            </a:ext>
          </a:extLst>
        </p:spPr>
      </p:pic>
      <p:pic>
        <p:nvPicPr>
          <p:cNvPr id="15364" name="Picture 2" descr="MRMAG.JPG"/>
          <p:cNvPicPr>
            <a:picLocks noChangeAspect="1"/>
          </p:cNvPicPr>
          <p:nvPr/>
        </p:nvPicPr>
        <p:blipFill>
          <a:blip r:embed="rId5">
            <a:extLst>
              <a:ext uri="{28A0092B-C50C-407E-A947-70E740481C1C}">
                <a14:useLocalDpi xmlns:a14="http://schemas.microsoft.com/office/drawing/2010/main" val="0"/>
              </a:ext>
            </a:extLst>
          </a:blip>
          <a:srcRect t="14130" b="16034"/>
          <a:stretch>
            <a:fillRect/>
          </a:stretch>
        </p:blipFill>
        <p:spPr bwMode="auto">
          <a:xfrm>
            <a:off x="611188" y="4048125"/>
            <a:ext cx="5303837"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a:spLocks noGrp="1" noChangeArrowheads="1"/>
          </p:cNvSpPr>
          <p:nvPr/>
        </p:nvSpPr>
        <p:spPr bwMode="auto">
          <a:xfrm>
            <a:off x="611188" y="1771650"/>
            <a:ext cx="5616575"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tIns="0" rIns="0" bIns="0"/>
          <a:lstStyle>
            <a:lvl1pPr marL="342900" indent="-342900" algn="l" rtl="0" eaLnBrk="0" fontAlgn="base" hangingPunct="0">
              <a:spcBef>
                <a:spcPct val="20000"/>
              </a:spcBef>
              <a:spcAft>
                <a:spcPct val="0"/>
              </a:spcAft>
              <a:defRPr>
                <a:solidFill>
                  <a:srgbClr val="4B4F55"/>
                </a:solidFill>
                <a:latin typeface="+mn-lt"/>
                <a:ea typeface="+mn-ea"/>
                <a:cs typeface="+mn-cs"/>
              </a:defRPr>
            </a:lvl1pPr>
            <a:lvl2pPr marL="571500" indent="-190500" algn="l" rtl="0" eaLnBrk="0" fontAlgn="base" hangingPunct="0">
              <a:spcBef>
                <a:spcPct val="20000"/>
              </a:spcBef>
              <a:spcAft>
                <a:spcPct val="0"/>
              </a:spcAft>
              <a:buChar char="•"/>
              <a:defRPr sz="1600">
                <a:solidFill>
                  <a:srgbClr val="4B4F55"/>
                </a:solidFill>
                <a:latin typeface="+mn-lt"/>
                <a:ea typeface="+mn-ea"/>
              </a:defRPr>
            </a:lvl2pPr>
            <a:lvl3pPr marL="952500" indent="-190500" algn="l" rtl="0" eaLnBrk="0" fontAlgn="base" hangingPunct="0">
              <a:spcBef>
                <a:spcPct val="20000"/>
              </a:spcBef>
              <a:spcAft>
                <a:spcPct val="0"/>
              </a:spcAft>
              <a:buChar char="»"/>
              <a:defRPr sz="1600">
                <a:solidFill>
                  <a:srgbClr val="4B4F55"/>
                </a:solidFill>
                <a:latin typeface="+mn-lt"/>
                <a:ea typeface="+mn-ea"/>
              </a:defRPr>
            </a:lvl3pPr>
            <a:lvl4pPr marL="1333500" indent="-190500" algn="l" rtl="0" eaLnBrk="0" fontAlgn="base" hangingPunct="0">
              <a:spcBef>
                <a:spcPct val="20000"/>
              </a:spcBef>
              <a:spcAft>
                <a:spcPct val="0"/>
              </a:spcAft>
              <a:buFont typeface="Wingdings" pitchFamily="2" charset="2"/>
              <a:buChar char="§"/>
              <a:defRPr sz="1400">
                <a:solidFill>
                  <a:srgbClr val="4B4F55"/>
                </a:solidFill>
                <a:latin typeface="+mn-lt"/>
                <a:ea typeface="+mn-ea"/>
              </a:defRPr>
            </a:lvl4pPr>
            <a:lvl5pPr marL="1727200" indent="-203200" algn="l" rtl="0" eaLnBrk="0" fontAlgn="base" hangingPunct="0">
              <a:spcBef>
                <a:spcPct val="20000"/>
              </a:spcBef>
              <a:spcAft>
                <a:spcPct val="0"/>
              </a:spcAft>
              <a:buChar char="°"/>
              <a:defRPr sz="1400">
                <a:solidFill>
                  <a:srgbClr val="4B4F55"/>
                </a:solidFill>
                <a:latin typeface="+mn-lt"/>
                <a:ea typeface="+mn-ea"/>
              </a:defRPr>
            </a:lvl5pPr>
            <a:lvl6pPr marL="2184400" indent="-203200" algn="l" rtl="0" fontAlgn="base">
              <a:spcBef>
                <a:spcPct val="20000"/>
              </a:spcBef>
              <a:spcAft>
                <a:spcPct val="0"/>
              </a:spcAft>
              <a:buChar char="°"/>
              <a:defRPr sz="1400">
                <a:solidFill>
                  <a:srgbClr val="4B4F55"/>
                </a:solidFill>
                <a:latin typeface="+mn-lt"/>
                <a:ea typeface="+mn-ea"/>
              </a:defRPr>
            </a:lvl6pPr>
            <a:lvl7pPr marL="2641600" indent="-203200" algn="l" rtl="0" fontAlgn="base">
              <a:spcBef>
                <a:spcPct val="20000"/>
              </a:spcBef>
              <a:spcAft>
                <a:spcPct val="0"/>
              </a:spcAft>
              <a:buChar char="°"/>
              <a:defRPr sz="1400">
                <a:solidFill>
                  <a:srgbClr val="4B4F55"/>
                </a:solidFill>
                <a:latin typeface="+mn-lt"/>
                <a:ea typeface="+mn-ea"/>
              </a:defRPr>
            </a:lvl7pPr>
            <a:lvl8pPr marL="3098800" indent="-203200" algn="l" rtl="0" fontAlgn="base">
              <a:spcBef>
                <a:spcPct val="20000"/>
              </a:spcBef>
              <a:spcAft>
                <a:spcPct val="0"/>
              </a:spcAft>
              <a:buChar char="°"/>
              <a:defRPr sz="1400">
                <a:solidFill>
                  <a:srgbClr val="4B4F55"/>
                </a:solidFill>
                <a:latin typeface="+mn-lt"/>
                <a:ea typeface="+mn-ea"/>
              </a:defRPr>
            </a:lvl8pPr>
            <a:lvl9pPr marL="3556000" indent="-203200" algn="l" rtl="0" fontAlgn="base">
              <a:spcBef>
                <a:spcPct val="20000"/>
              </a:spcBef>
              <a:spcAft>
                <a:spcPct val="0"/>
              </a:spcAft>
              <a:buChar char="°"/>
              <a:defRPr sz="1400">
                <a:solidFill>
                  <a:srgbClr val="4B4F55"/>
                </a:solidFill>
                <a:latin typeface="+mn-lt"/>
                <a:ea typeface="+mn-ea"/>
              </a:defRPr>
            </a:lvl9pPr>
          </a:lstStyle>
          <a:p>
            <a:pPr marL="0" indent="0" eaLnBrk="1" hangingPunct="1">
              <a:defRPr/>
            </a:pPr>
            <a:r>
              <a:rPr lang="en-US" i="0" dirty="0"/>
              <a:t>The </a:t>
            </a:r>
            <a:r>
              <a:rPr lang="en-US" i="0" dirty="0" smtClean="0"/>
              <a:t>instrument has </a:t>
            </a:r>
            <a:r>
              <a:rPr lang="en-US" i="0" dirty="0"/>
              <a:t>to be low mass/volume/power, </a:t>
            </a:r>
            <a:r>
              <a:rPr lang="en-US" i="0" dirty="0" smtClean="0"/>
              <a:t>operate</a:t>
            </a:r>
            <a:br>
              <a:rPr lang="en-US" i="0" dirty="0" smtClean="0"/>
            </a:br>
            <a:r>
              <a:rPr lang="en-US" i="0" dirty="0" smtClean="0"/>
              <a:t>at </a:t>
            </a:r>
            <a:r>
              <a:rPr lang="en-US" i="0" dirty="0"/>
              <a:t>temperatures as low as 50 </a:t>
            </a:r>
            <a:r>
              <a:rPr lang="en-US" i="0" dirty="0" smtClean="0"/>
              <a:t>K, and handle the radiation</a:t>
            </a:r>
            <a:br>
              <a:rPr lang="en-US" i="0" dirty="0" smtClean="0"/>
            </a:br>
            <a:r>
              <a:rPr lang="en-US" i="0" dirty="0" smtClean="0">
                <a:sym typeface="Wingdings"/>
              </a:rPr>
              <a:t> Fluxgate</a:t>
            </a:r>
            <a:r>
              <a:rPr lang="en-US" i="0" dirty="0">
                <a:sym typeface="Wingdings"/>
              </a:rPr>
              <a:t> </a:t>
            </a:r>
            <a:r>
              <a:rPr lang="en-US" i="0" dirty="0" smtClean="0">
                <a:sym typeface="Wingdings"/>
              </a:rPr>
              <a:t>not ideal.</a:t>
            </a:r>
            <a:endParaRPr lang="en-US" i="0" dirty="0"/>
          </a:p>
          <a:p>
            <a:pPr marL="0" indent="0" eaLnBrk="1" hangingPunct="1">
              <a:defRPr/>
            </a:pPr>
            <a:endParaRPr lang="en-US" sz="1000" i="0" dirty="0"/>
          </a:p>
          <a:p>
            <a:pPr marL="0" indent="0" eaLnBrk="1" hangingPunct="1">
              <a:defRPr/>
            </a:pPr>
            <a:r>
              <a:rPr lang="en-US" i="0" dirty="0" smtClean="0"/>
              <a:t>We build low-resource hybrid anisotropic magnetoresistive (AMR) sensors. These robust solid state sensors meet the</a:t>
            </a:r>
            <a:br>
              <a:rPr lang="en-US" i="0" dirty="0" smtClean="0"/>
            </a:br>
            <a:r>
              <a:rPr lang="en-US" i="0" dirty="0" smtClean="0"/>
              <a:t>above requirements, as well as the science-driven measurement requirements.</a:t>
            </a:r>
            <a:endParaRPr lang="en-US" i="0" dirty="0"/>
          </a:p>
        </p:txBody>
      </p:sp>
      <p:pic>
        <p:nvPicPr>
          <p:cNvPr id="15366" name="Picture 16" descr="Lab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72450" y="44450"/>
            <a:ext cx="936625"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516242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457200" y="0"/>
            <a:ext cx="8229600" cy="1143000"/>
          </a:xfrm>
        </p:spPr>
        <p:txBody>
          <a:bodyPr/>
          <a:lstStyle/>
          <a:p>
            <a:pPr eaLnBrk="1" hangingPunct="1"/>
            <a:r>
              <a:rPr lang="en-US" sz="2800" b="1" dirty="0">
                <a:latin typeface="Calibri" charset="0"/>
                <a:ea typeface="ＭＳ Ｐゴシック" charset="0"/>
                <a:cs typeface="ＭＳ Ｐゴシック" charset="0"/>
              </a:rPr>
              <a:t>Plasma </a:t>
            </a:r>
            <a:r>
              <a:rPr lang="en-US" sz="2800" b="1" dirty="0" smtClean="0">
                <a:latin typeface="Calibri" charset="0"/>
                <a:ea typeface="ＭＳ Ｐゴシック" charset="0"/>
                <a:cs typeface="ＭＳ Ｐゴシック" charset="0"/>
              </a:rPr>
              <a:t>Suite </a:t>
            </a:r>
            <a:r>
              <a:rPr lang="en-US" sz="2800" b="1" dirty="0">
                <a:latin typeface="Calibri" charset="0"/>
                <a:ea typeface="ＭＳ Ｐゴシック" charset="0"/>
                <a:cs typeface="ＭＳ Ｐゴシック" charset="0"/>
              </a:rPr>
              <a:t>– Ion Mass Spectrometer(IMS)</a:t>
            </a:r>
          </a:p>
        </p:txBody>
      </p:sp>
      <p:sp>
        <p:nvSpPr>
          <p:cNvPr id="16388"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F68DBFF-1CEC-D34A-8C84-C2D83DF78698}" type="slidenum">
              <a:rPr lang="en-US" sz="1200">
                <a:solidFill>
                  <a:srgbClr val="898989"/>
                </a:solidFill>
                <a:latin typeface="Calibri" charset="0"/>
              </a:rPr>
              <a:pPr/>
              <a:t>5</a:t>
            </a:fld>
            <a:endParaRPr lang="en-US" sz="1200">
              <a:solidFill>
                <a:srgbClr val="898989"/>
              </a:solidFill>
              <a:latin typeface="Calibri" charset="0"/>
            </a:endParaRPr>
          </a:p>
        </p:txBody>
      </p:sp>
      <p:pic>
        <p:nvPicPr>
          <p:cNvPr id="16389"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35113" y="1119188"/>
            <a:ext cx="6096000" cy="461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644822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r>
              <a:rPr lang="en-US">
                <a:latin typeface="Calibri" charset="0"/>
                <a:ea typeface="ＭＳ Ｐゴシック" charset="0"/>
                <a:cs typeface="ＭＳ Ｐゴシック" charset="0"/>
              </a:rPr>
              <a:t>Plasma Suite- ELS</a:t>
            </a:r>
          </a:p>
        </p:txBody>
      </p:sp>
      <p:sp>
        <p:nvSpPr>
          <p:cNvPr id="18436"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62DB3C9-1B4F-6248-AB51-1ED9BB68DA95}" type="slidenum">
              <a:rPr lang="en-US" sz="1200">
                <a:solidFill>
                  <a:srgbClr val="898989"/>
                </a:solidFill>
                <a:latin typeface="Calibri" charset="0"/>
              </a:rPr>
              <a:pPr/>
              <a:t>6</a:t>
            </a:fld>
            <a:endParaRPr lang="en-US" sz="1200">
              <a:solidFill>
                <a:srgbClr val="898989"/>
              </a:solidFill>
              <a:latin typeface="Calibri" charset="0"/>
            </a:endParaRPr>
          </a:p>
        </p:txBody>
      </p:sp>
      <p:pic>
        <p:nvPicPr>
          <p:cNvPr id="18437" name="Imag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026938" y="21618575"/>
            <a:ext cx="4727575" cy="377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Imag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179338" y="21770975"/>
            <a:ext cx="4727575" cy="377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Imag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331738" y="21923375"/>
            <a:ext cx="4727575" cy="377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0" name="Imag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9100" y="1589088"/>
            <a:ext cx="4610100" cy="367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1" name="Imag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2275" y="1606550"/>
            <a:ext cx="3514725" cy="231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2" name="Image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944563" y="4068763"/>
            <a:ext cx="2179637" cy="217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3" name="ZoneTexte 1"/>
          <p:cNvSpPr txBox="1">
            <a:spLocks noChangeArrowheads="1"/>
          </p:cNvSpPr>
          <p:nvPr/>
        </p:nvSpPr>
        <p:spPr bwMode="auto">
          <a:xfrm>
            <a:off x="3505200" y="5856556"/>
            <a:ext cx="533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fr-FR" sz="1800" dirty="0" smtClean="0"/>
              <a:t>Unique </a:t>
            </a:r>
            <a:r>
              <a:rPr lang="fr-FR" sz="1800" dirty="0" err="1" smtClean="0"/>
              <a:t>coincidence</a:t>
            </a:r>
            <a:r>
              <a:rPr lang="fr-FR" sz="1800" dirty="0" smtClean="0"/>
              <a:t> system </a:t>
            </a:r>
            <a:r>
              <a:rPr lang="fr-FR" sz="1800" dirty="0" err="1" smtClean="0"/>
              <a:t>added</a:t>
            </a:r>
            <a:r>
              <a:rPr lang="fr-FR" sz="1800" dirty="0" smtClean="0"/>
              <a:t> to </a:t>
            </a:r>
            <a:r>
              <a:rPr lang="fr-FR" sz="1800" dirty="0" err="1" smtClean="0"/>
              <a:t>solve</a:t>
            </a:r>
            <a:r>
              <a:rPr lang="fr-FR" sz="1800" dirty="0" smtClean="0"/>
              <a:t> SNR</a:t>
            </a:r>
            <a:endParaRPr lang="fr-FR" sz="1800" dirty="0"/>
          </a:p>
        </p:txBody>
      </p:sp>
    </p:spTree>
    <p:extLst>
      <p:ext uri="{BB962C8B-B14F-4D97-AF65-F5344CB8AC3E}">
        <p14:creationId xmlns:p14="http://schemas.microsoft.com/office/powerpoint/2010/main" val="403735259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251520" y="620688"/>
            <a:ext cx="8798177" cy="817563"/>
          </a:xfrm>
        </p:spPr>
        <p:txBody>
          <a:bodyPr>
            <a:normAutofit fontScale="90000"/>
          </a:bodyPr>
          <a:lstStyle/>
          <a:p>
            <a:r>
              <a:rPr lang="de-DE" dirty="0" smtClean="0">
                <a:latin typeface="Helvetica" charset="0"/>
              </a:rPr>
              <a:t>Neutral </a:t>
            </a:r>
            <a:r>
              <a:rPr lang="de-DE" dirty="0" err="1" smtClean="0">
                <a:latin typeface="Helvetica" charset="0"/>
              </a:rPr>
              <a:t>and</a:t>
            </a:r>
            <a:r>
              <a:rPr lang="de-DE" dirty="0" smtClean="0">
                <a:latin typeface="Helvetica" charset="0"/>
              </a:rPr>
              <a:t> Ion </a:t>
            </a:r>
            <a:r>
              <a:rPr lang="de-DE" dirty="0" err="1" smtClean="0">
                <a:latin typeface="Helvetica" charset="0"/>
              </a:rPr>
              <a:t>Mass</a:t>
            </a:r>
            <a:r>
              <a:rPr lang="de-DE" dirty="0" smtClean="0">
                <a:latin typeface="Helvetica" charset="0"/>
              </a:rPr>
              <a:t> </a:t>
            </a:r>
            <a:r>
              <a:rPr lang="de-DE" dirty="0" err="1" smtClean="0">
                <a:latin typeface="Helvetica" charset="0"/>
              </a:rPr>
              <a:t>Spectrometer</a:t>
            </a:r>
            <a:endParaRPr lang="de-DE" dirty="0">
              <a:latin typeface="Helvetica" charset="0"/>
            </a:endParaRPr>
          </a:p>
        </p:txBody>
      </p:sp>
      <p:sp>
        <p:nvSpPr>
          <p:cNvPr id="2" name="Rechteck 1"/>
          <p:cNvSpPr/>
          <p:nvPr/>
        </p:nvSpPr>
        <p:spPr>
          <a:xfrm>
            <a:off x="89756" y="3573016"/>
            <a:ext cx="6858508" cy="2769989"/>
          </a:xfrm>
          <a:prstGeom prst="rect">
            <a:avLst/>
          </a:prstGeom>
        </p:spPr>
        <p:txBody>
          <a:bodyPr wrap="square">
            <a:spAutoFit/>
          </a:bodyPr>
          <a:lstStyle/>
          <a:p>
            <a:pPr marL="249750" lvl="0" indent="-285750" defTabSz="3763963" eaLnBrk="0" hangingPunct="0">
              <a:spcBef>
                <a:spcPts val="600"/>
              </a:spcBef>
              <a:spcAft>
                <a:spcPts val="0"/>
              </a:spcAft>
              <a:buFont typeface="Arial" charset="0"/>
              <a:buChar char="•"/>
            </a:pPr>
            <a:r>
              <a:rPr lang="en-GB" sz="1800" dirty="0" smtClean="0">
                <a:solidFill>
                  <a:srgbClr val="000000"/>
                </a:solidFill>
                <a:latin typeface="Arial"/>
                <a:cs typeface="Arial"/>
              </a:rPr>
              <a:t>Thermal </a:t>
            </a:r>
            <a:r>
              <a:rPr lang="en-GB" sz="1800" dirty="0">
                <a:solidFill>
                  <a:srgbClr val="000000"/>
                </a:solidFill>
                <a:latin typeface="Arial"/>
                <a:cs typeface="Arial"/>
              </a:rPr>
              <a:t>neutral gas measurement, </a:t>
            </a:r>
          </a:p>
          <a:p>
            <a:pPr marL="249750" lvl="0" indent="-285750" defTabSz="3763963" eaLnBrk="0" hangingPunct="0">
              <a:spcBef>
                <a:spcPts val="600"/>
              </a:spcBef>
              <a:spcAft>
                <a:spcPts val="0"/>
              </a:spcAft>
              <a:buFont typeface="Arial" charset="0"/>
              <a:buChar char="•"/>
            </a:pPr>
            <a:r>
              <a:rPr lang="en-GB" sz="1800" dirty="0">
                <a:solidFill>
                  <a:srgbClr val="000000"/>
                </a:solidFill>
                <a:latin typeface="Arial"/>
                <a:cs typeface="Arial"/>
              </a:rPr>
              <a:t>Mass </a:t>
            </a:r>
            <a:r>
              <a:rPr lang="en-GB" sz="1800" dirty="0" smtClean="0">
                <a:solidFill>
                  <a:srgbClr val="000000"/>
                </a:solidFill>
                <a:latin typeface="Arial"/>
                <a:cs typeface="Arial"/>
              </a:rPr>
              <a:t>resolution: M</a:t>
            </a:r>
            <a:r>
              <a:rPr lang="en-GB" sz="1800" dirty="0">
                <a:solidFill>
                  <a:srgbClr val="000000"/>
                </a:solidFill>
                <a:latin typeface="Arial"/>
                <a:cs typeface="Arial"/>
              </a:rPr>
              <a:t>/∆M = 1000</a:t>
            </a:r>
          </a:p>
          <a:p>
            <a:pPr marL="249750" lvl="0" indent="-285750" defTabSz="3763963" eaLnBrk="0" hangingPunct="0">
              <a:spcBef>
                <a:spcPts val="600"/>
              </a:spcBef>
              <a:spcAft>
                <a:spcPts val="0"/>
              </a:spcAft>
              <a:buFont typeface="Arial" charset="0"/>
              <a:buChar char="•"/>
            </a:pPr>
            <a:r>
              <a:rPr lang="en-GB" sz="1800" dirty="0">
                <a:solidFill>
                  <a:srgbClr val="000000"/>
                </a:solidFill>
                <a:latin typeface="Arial"/>
                <a:cs typeface="Arial"/>
              </a:rPr>
              <a:t>Mass </a:t>
            </a:r>
            <a:r>
              <a:rPr lang="en-GB" sz="1800" dirty="0" smtClean="0">
                <a:solidFill>
                  <a:srgbClr val="000000"/>
                </a:solidFill>
                <a:latin typeface="Arial"/>
                <a:cs typeface="Arial"/>
              </a:rPr>
              <a:t>range: 1–1000 </a:t>
            </a:r>
            <a:r>
              <a:rPr lang="en-GB" sz="1800" dirty="0" err="1">
                <a:solidFill>
                  <a:srgbClr val="000000"/>
                </a:solidFill>
                <a:latin typeface="Arial"/>
                <a:cs typeface="Arial"/>
              </a:rPr>
              <a:t>amu</a:t>
            </a:r>
            <a:endParaRPr lang="en-GB" sz="1800" dirty="0">
              <a:solidFill>
                <a:srgbClr val="000000"/>
              </a:solidFill>
              <a:latin typeface="Arial"/>
              <a:cs typeface="Arial"/>
            </a:endParaRPr>
          </a:p>
          <a:p>
            <a:pPr marL="249750" lvl="0" indent="-285750" defTabSz="3763963" eaLnBrk="0" hangingPunct="0">
              <a:spcBef>
                <a:spcPts val="600"/>
              </a:spcBef>
              <a:spcAft>
                <a:spcPts val="0"/>
              </a:spcAft>
              <a:buFont typeface="Arial" charset="0"/>
              <a:buChar char="•"/>
            </a:pPr>
            <a:r>
              <a:rPr lang="en-GB" sz="1800" dirty="0">
                <a:solidFill>
                  <a:srgbClr val="000000"/>
                </a:solidFill>
                <a:latin typeface="Arial"/>
                <a:cs typeface="Arial"/>
              </a:rPr>
              <a:t>Field-of-View: </a:t>
            </a:r>
            <a:r>
              <a:rPr lang="en-GB" sz="1800" dirty="0" smtClean="0">
                <a:solidFill>
                  <a:srgbClr val="000000"/>
                </a:solidFill>
                <a:latin typeface="Arial"/>
                <a:cs typeface="Arial"/>
              </a:rPr>
              <a:t>cone </a:t>
            </a:r>
            <a:r>
              <a:rPr lang="en-GB" sz="1800" dirty="0">
                <a:solidFill>
                  <a:srgbClr val="000000"/>
                </a:solidFill>
                <a:latin typeface="Arial"/>
                <a:cs typeface="Arial"/>
              </a:rPr>
              <a:t>60° half-angle </a:t>
            </a:r>
            <a:r>
              <a:rPr lang="en-GB" sz="1800" dirty="0" smtClean="0">
                <a:solidFill>
                  <a:srgbClr val="000000"/>
                </a:solidFill>
                <a:latin typeface="Arial"/>
                <a:cs typeface="Arial"/>
              </a:rPr>
              <a:t>(centred </a:t>
            </a:r>
            <a:r>
              <a:rPr lang="en-GB" sz="1800" dirty="0">
                <a:solidFill>
                  <a:srgbClr val="000000"/>
                </a:solidFill>
                <a:latin typeface="Arial"/>
                <a:cs typeface="Arial"/>
              </a:rPr>
              <a:t>in ram direction)</a:t>
            </a:r>
          </a:p>
          <a:p>
            <a:pPr marL="249750" lvl="0" indent="-285750" defTabSz="3763963" eaLnBrk="0" hangingPunct="0">
              <a:spcBef>
                <a:spcPts val="600"/>
              </a:spcBef>
              <a:spcAft>
                <a:spcPts val="0"/>
              </a:spcAft>
              <a:buFont typeface="Arial" charset="0"/>
              <a:buChar char="•"/>
            </a:pPr>
            <a:r>
              <a:rPr lang="en-GB" sz="1800" dirty="0">
                <a:solidFill>
                  <a:srgbClr val="000000"/>
                </a:solidFill>
                <a:latin typeface="Arial"/>
                <a:cs typeface="Arial"/>
              </a:rPr>
              <a:t>Sampling time: </a:t>
            </a:r>
            <a:r>
              <a:rPr lang="en-GB" sz="1800" dirty="0" smtClean="0">
                <a:solidFill>
                  <a:srgbClr val="000000"/>
                </a:solidFill>
                <a:latin typeface="Arial"/>
                <a:cs typeface="Arial"/>
              </a:rPr>
              <a:t>0.2 – 100 s </a:t>
            </a:r>
            <a:r>
              <a:rPr lang="en-GB" sz="1800" dirty="0">
                <a:solidFill>
                  <a:srgbClr val="000000"/>
                </a:solidFill>
                <a:latin typeface="Arial"/>
                <a:cs typeface="Arial"/>
              </a:rPr>
              <a:t>(full mass spectrum, 6 decades </a:t>
            </a:r>
            <a:r>
              <a:rPr lang="en-GB" sz="1800" dirty="0" smtClean="0">
                <a:solidFill>
                  <a:srgbClr val="000000"/>
                </a:solidFill>
                <a:latin typeface="Arial"/>
                <a:cs typeface="Arial"/>
              </a:rPr>
              <a:t>instantaneous dynamic </a:t>
            </a:r>
            <a:r>
              <a:rPr lang="en-GB" sz="1800" dirty="0">
                <a:solidFill>
                  <a:srgbClr val="000000"/>
                </a:solidFill>
                <a:latin typeface="Arial"/>
                <a:cs typeface="Arial"/>
              </a:rPr>
              <a:t>range in </a:t>
            </a:r>
            <a:r>
              <a:rPr lang="en-GB" sz="1800" dirty="0" smtClean="0">
                <a:solidFill>
                  <a:srgbClr val="000000"/>
                </a:solidFill>
                <a:latin typeface="Arial"/>
                <a:cs typeface="Arial"/>
              </a:rPr>
              <a:t>1 </a:t>
            </a:r>
            <a:r>
              <a:rPr lang="en-GB" sz="1800" dirty="0">
                <a:solidFill>
                  <a:srgbClr val="000000"/>
                </a:solidFill>
                <a:latin typeface="Arial"/>
                <a:cs typeface="Arial"/>
              </a:rPr>
              <a:t>s)</a:t>
            </a:r>
          </a:p>
          <a:p>
            <a:pPr marL="249750" lvl="0" indent="-285750" defTabSz="3763963" eaLnBrk="0" hangingPunct="0">
              <a:spcBef>
                <a:spcPts val="600"/>
              </a:spcBef>
              <a:spcAft>
                <a:spcPts val="0"/>
              </a:spcAft>
              <a:buFont typeface="Arial" charset="0"/>
              <a:buChar char="•"/>
            </a:pPr>
            <a:r>
              <a:rPr lang="en-GB" sz="1800" dirty="0">
                <a:solidFill>
                  <a:srgbClr val="000000"/>
                </a:solidFill>
                <a:latin typeface="Arial"/>
                <a:cs typeface="Arial"/>
              </a:rPr>
              <a:t>Sensitivity: 10</a:t>
            </a:r>
            <a:r>
              <a:rPr lang="en-GB" sz="1800" baseline="30000" dirty="0">
                <a:solidFill>
                  <a:srgbClr val="000000"/>
                </a:solidFill>
                <a:latin typeface="Arial"/>
                <a:cs typeface="Arial"/>
              </a:rPr>
              <a:t>–16</a:t>
            </a:r>
            <a:r>
              <a:rPr lang="en-GB" sz="1800" dirty="0">
                <a:solidFill>
                  <a:srgbClr val="000000"/>
                </a:solidFill>
                <a:latin typeface="Arial"/>
                <a:cs typeface="Arial"/>
              </a:rPr>
              <a:t> mbar in </a:t>
            </a:r>
            <a:r>
              <a:rPr lang="en-GB" sz="1800" dirty="0" smtClean="0">
                <a:solidFill>
                  <a:srgbClr val="000000"/>
                </a:solidFill>
                <a:latin typeface="Arial"/>
                <a:cs typeface="Arial"/>
              </a:rPr>
              <a:t>1 </a:t>
            </a:r>
            <a:r>
              <a:rPr lang="en-GB" sz="1800" dirty="0">
                <a:solidFill>
                  <a:srgbClr val="000000"/>
                </a:solidFill>
                <a:latin typeface="Arial"/>
                <a:cs typeface="Arial"/>
              </a:rPr>
              <a:t>s. </a:t>
            </a:r>
          </a:p>
          <a:p>
            <a:pPr marL="249750" lvl="0" indent="-285750" defTabSz="3763963" eaLnBrk="0" hangingPunct="0">
              <a:spcBef>
                <a:spcPts val="600"/>
              </a:spcBef>
              <a:spcAft>
                <a:spcPts val="0"/>
              </a:spcAft>
              <a:buFont typeface="Arial" charset="0"/>
              <a:buChar char="•"/>
            </a:pPr>
            <a:r>
              <a:rPr lang="en-GB" sz="1800" dirty="0">
                <a:solidFill>
                  <a:srgbClr val="000000"/>
                </a:solidFill>
                <a:latin typeface="Arial"/>
                <a:cs typeface="Arial"/>
              </a:rPr>
              <a:t>Geometric factor: 0.71 [cm</a:t>
            </a:r>
            <a:r>
              <a:rPr lang="en-GB" sz="1800" baseline="30000" dirty="0">
                <a:solidFill>
                  <a:srgbClr val="000000"/>
                </a:solidFill>
                <a:latin typeface="Arial"/>
                <a:cs typeface="Arial"/>
              </a:rPr>
              <a:t>2</a:t>
            </a:r>
            <a:r>
              <a:rPr lang="en-GB" sz="1800" dirty="0">
                <a:solidFill>
                  <a:srgbClr val="000000"/>
                </a:solidFill>
                <a:latin typeface="Arial"/>
                <a:cs typeface="Arial"/>
              </a:rPr>
              <a:t> </a:t>
            </a:r>
            <a:r>
              <a:rPr lang="en-GB" sz="1800" dirty="0" err="1">
                <a:solidFill>
                  <a:srgbClr val="000000"/>
                </a:solidFill>
                <a:latin typeface="Arial"/>
                <a:cs typeface="Arial"/>
              </a:rPr>
              <a:t>sr</a:t>
            </a:r>
            <a:r>
              <a:rPr lang="en-GB" sz="1800" dirty="0">
                <a:solidFill>
                  <a:srgbClr val="000000"/>
                </a:solidFill>
                <a:latin typeface="Arial"/>
                <a:cs typeface="Arial"/>
              </a:rPr>
              <a:t>]</a:t>
            </a:r>
          </a:p>
        </p:txBody>
      </p:sp>
      <p:sp>
        <p:nvSpPr>
          <p:cNvPr id="5" name="Rechteck 4"/>
          <p:cNvSpPr/>
          <p:nvPr/>
        </p:nvSpPr>
        <p:spPr>
          <a:xfrm>
            <a:off x="89756" y="1463338"/>
            <a:ext cx="7074532" cy="1809726"/>
          </a:xfrm>
          <a:prstGeom prst="rect">
            <a:avLst/>
          </a:prstGeom>
        </p:spPr>
        <p:txBody>
          <a:bodyPr wrap="square">
            <a:spAutoFit/>
          </a:bodyPr>
          <a:lstStyle/>
          <a:p>
            <a:pPr lvl="0" algn="just" defTabSz="3763963" eaLnBrk="0" hangingPunct="0">
              <a:spcBef>
                <a:spcPct val="20000"/>
              </a:spcBef>
            </a:pPr>
            <a:r>
              <a:rPr lang="en-GB" sz="1800" b="1" dirty="0">
                <a:solidFill>
                  <a:srgbClr val="000000"/>
                </a:solidFill>
                <a:latin typeface="Arial"/>
                <a:cs typeface="Arial"/>
              </a:rPr>
              <a:t>M</a:t>
            </a:r>
            <a:r>
              <a:rPr lang="en-GB" sz="1800" b="1" dirty="0" smtClean="0">
                <a:solidFill>
                  <a:srgbClr val="000000"/>
                </a:solidFill>
                <a:latin typeface="Arial"/>
                <a:cs typeface="Arial"/>
              </a:rPr>
              <a:t>easure </a:t>
            </a:r>
            <a:r>
              <a:rPr lang="en-GB" sz="1800" b="1" dirty="0">
                <a:solidFill>
                  <a:srgbClr val="000000"/>
                </a:solidFill>
                <a:latin typeface="Arial"/>
                <a:cs typeface="Arial"/>
              </a:rPr>
              <a:t>the </a:t>
            </a:r>
            <a:r>
              <a:rPr lang="en-GB" sz="1800" b="1" dirty="0" smtClean="0">
                <a:solidFill>
                  <a:srgbClr val="000000"/>
                </a:solidFill>
                <a:latin typeface="Arial"/>
                <a:cs typeface="Arial"/>
              </a:rPr>
              <a:t>exospheric neutral </a:t>
            </a:r>
            <a:r>
              <a:rPr lang="en-GB" sz="1800" b="1" dirty="0">
                <a:solidFill>
                  <a:srgbClr val="000000"/>
                </a:solidFill>
                <a:latin typeface="Arial"/>
                <a:cs typeface="Arial"/>
              </a:rPr>
              <a:t>gas </a:t>
            </a:r>
            <a:r>
              <a:rPr lang="en-GB" sz="1800" b="1" dirty="0" smtClean="0">
                <a:solidFill>
                  <a:srgbClr val="000000"/>
                </a:solidFill>
                <a:latin typeface="Arial"/>
                <a:cs typeface="Arial"/>
              </a:rPr>
              <a:t>composition</a:t>
            </a:r>
            <a:r>
              <a:rPr lang="en-GB" sz="1800" dirty="0">
                <a:solidFill>
                  <a:srgbClr val="000000"/>
                </a:solidFill>
                <a:latin typeface="Arial"/>
                <a:cs typeface="Arial"/>
              </a:rPr>
              <a:t>. </a:t>
            </a:r>
            <a:endParaRPr lang="en-GB" sz="1800" dirty="0" smtClean="0">
              <a:solidFill>
                <a:srgbClr val="000000"/>
              </a:solidFill>
              <a:latin typeface="Arial"/>
              <a:cs typeface="Arial"/>
            </a:endParaRPr>
          </a:p>
          <a:p>
            <a:pPr lvl="0" algn="just" defTabSz="3763963" eaLnBrk="0" hangingPunct="0">
              <a:spcBef>
                <a:spcPct val="20000"/>
              </a:spcBef>
            </a:pPr>
            <a:r>
              <a:rPr lang="en-GB" sz="1800" dirty="0" smtClean="0">
                <a:solidFill>
                  <a:srgbClr val="000000"/>
                </a:solidFill>
                <a:latin typeface="Arial"/>
                <a:cs typeface="Arial"/>
              </a:rPr>
              <a:t>Much </a:t>
            </a:r>
            <a:r>
              <a:rPr lang="en-GB" sz="1800" dirty="0">
                <a:solidFill>
                  <a:srgbClr val="000000"/>
                </a:solidFill>
                <a:latin typeface="Arial"/>
                <a:cs typeface="Arial"/>
              </a:rPr>
              <a:t>more sensitive mass </a:t>
            </a:r>
            <a:r>
              <a:rPr lang="en-GB" sz="1800" dirty="0" smtClean="0">
                <a:solidFill>
                  <a:srgbClr val="000000"/>
                </a:solidFill>
                <a:latin typeface="Arial"/>
                <a:cs typeface="Arial"/>
              </a:rPr>
              <a:t>spectroscopic </a:t>
            </a:r>
            <a:r>
              <a:rPr lang="en-GB" sz="1800" dirty="0">
                <a:solidFill>
                  <a:srgbClr val="000000"/>
                </a:solidFill>
                <a:latin typeface="Arial"/>
                <a:cs typeface="Arial"/>
              </a:rPr>
              <a:t>measurements will be performed during decent than during flyby because the atmospheric density increases dramatically closer to the surface. Moreover, since the atmosphere is in direct contact with the surface it thus provides information of the surface composition.</a:t>
            </a:r>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71988" y="1547602"/>
            <a:ext cx="1730980" cy="2339295"/>
          </a:xfrm>
          <a:prstGeom prst="rect">
            <a:avLst/>
          </a:prstGeom>
        </p:spPr>
      </p:pic>
      <p:pic>
        <p:nvPicPr>
          <p:cNvPr id="11" name="Grafik 3"/>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bwMode="auto">
          <a:xfrm rot="5400000">
            <a:off x="6997304" y="4384596"/>
            <a:ext cx="2427077" cy="167770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921634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ZoneTexte 2"/>
          <p:cNvSpPr txBox="1">
            <a:spLocks noChangeArrowheads="1"/>
          </p:cNvSpPr>
          <p:nvPr/>
        </p:nvSpPr>
        <p:spPr bwMode="auto">
          <a:xfrm>
            <a:off x="0" y="977900"/>
            <a:ext cx="5062538" cy="4894263"/>
          </a:xfrm>
          <a:prstGeom prst="rect">
            <a:avLst/>
          </a:prstGeom>
          <a:solidFill>
            <a:schemeClr val="bg1">
              <a:lumMod val="85000"/>
              <a:alpha val="66000"/>
            </a:schemeClr>
          </a:solidFill>
          <a:ln>
            <a:noFill/>
          </a:ln>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fr-FR" sz="2400" b="1"/>
              <a:t>Science Objectives</a:t>
            </a:r>
          </a:p>
          <a:p>
            <a:pPr eaLnBrk="1" hangingPunct="1"/>
            <a:r>
              <a:rPr lang="fr-FR" sz="2400"/>
              <a:t>Characterization of the Galilean atmospheres</a:t>
            </a:r>
          </a:p>
          <a:p>
            <a:pPr eaLnBrk="1" hangingPunct="1">
              <a:buFont typeface="Arial" charset="0"/>
              <a:buChar char="•"/>
            </a:pPr>
            <a:r>
              <a:rPr lang="fr-FR" sz="2400"/>
              <a:t>Spatial and temporal variations</a:t>
            </a:r>
          </a:p>
          <a:p>
            <a:pPr eaLnBrk="1" hangingPunct="1">
              <a:buFont typeface="Arial" charset="0"/>
              <a:buChar char="•"/>
            </a:pPr>
            <a:r>
              <a:rPr lang="fr-FR" sz="2400"/>
              <a:t>Composition (main elements)</a:t>
            </a:r>
          </a:p>
          <a:p>
            <a:pPr eaLnBrk="1" hangingPunct="1"/>
            <a:r>
              <a:rPr lang="fr-FR" sz="2400"/>
              <a:t>Surface – atmosphere -magnetosphere relations</a:t>
            </a:r>
          </a:p>
          <a:p>
            <a:pPr eaLnBrk="1" hangingPunct="1">
              <a:buFont typeface="Arial" charset="0"/>
              <a:buChar char="•"/>
            </a:pPr>
            <a:r>
              <a:rPr lang="fr-FR" sz="2400"/>
              <a:t>Erosion processes (density and variability)</a:t>
            </a:r>
          </a:p>
          <a:p>
            <a:pPr eaLnBrk="1" hangingPunct="1">
              <a:buFont typeface="Arial" charset="0"/>
              <a:buChar char="•"/>
            </a:pPr>
            <a:r>
              <a:rPr lang="fr-FR" sz="2400"/>
              <a:t>The role of sputtering (energy resolution)</a:t>
            </a:r>
          </a:p>
          <a:p>
            <a:pPr eaLnBrk="1" hangingPunct="1">
              <a:buFont typeface="Arial" charset="0"/>
              <a:buChar char="•"/>
            </a:pPr>
            <a:r>
              <a:rPr lang="fr-FR" sz="2400"/>
              <a:t>Surface/atmosphere relations (spatial resolution)</a:t>
            </a:r>
          </a:p>
        </p:txBody>
      </p:sp>
      <p:sp>
        <p:nvSpPr>
          <p:cNvPr id="4" name="ZoneTexte 2"/>
          <p:cNvSpPr txBox="1">
            <a:spLocks noChangeArrowheads="1"/>
          </p:cNvSpPr>
          <p:nvPr/>
        </p:nvSpPr>
        <p:spPr bwMode="auto">
          <a:xfrm>
            <a:off x="5164138" y="1087438"/>
            <a:ext cx="3979862" cy="2308225"/>
          </a:xfrm>
          <a:prstGeom prst="rect">
            <a:avLst/>
          </a:prstGeom>
          <a:solidFill>
            <a:schemeClr val="bg1">
              <a:lumMod val="85000"/>
              <a:alpha val="66000"/>
            </a:schemeClr>
          </a:solidFill>
          <a:ln>
            <a:noFill/>
          </a:ln>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fr-FR" sz="2400" b="1"/>
              <a:t>Expected Perfomances</a:t>
            </a:r>
          </a:p>
          <a:p>
            <a:pPr eaLnBrk="1" hangingPunct="1"/>
            <a:r>
              <a:rPr lang="en-GB" sz="2400"/>
              <a:t>10 neutral particles/cm</a:t>
            </a:r>
            <a:r>
              <a:rPr lang="en-GB" sz="2400" baseline="30000"/>
              <a:t>-3</a:t>
            </a:r>
          </a:p>
          <a:p>
            <a:pPr eaLnBrk="1" hangingPunct="1"/>
            <a:r>
              <a:rPr lang="en-GB" sz="2400"/>
              <a:t>M/ΔM ~30 and E/ΔE ~10</a:t>
            </a:r>
          </a:p>
          <a:p>
            <a:pPr eaLnBrk="1" hangingPunct="1"/>
            <a:r>
              <a:rPr lang="en-GB" sz="2400"/>
              <a:t>Continuous and simultaneous measurements</a:t>
            </a:r>
          </a:p>
        </p:txBody>
      </p:sp>
      <p:sp>
        <p:nvSpPr>
          <p:cNvPr id="5" name="ZoneTexte 2"/>
          <p:cNvSpPr txBox="1">
            <a:spLocks noChangeArrowheads="1"/>
          </p:cNvSpPr>
          <p:nvPr/>
        </p:nvSpPr>
        <p:spPr bwMode="auto">
          <a:xfrm>
            <a:off x="5164138" y="3568700"/>
            <a:ext cx="3979862" cy="1201738"/>
          </a:xfrm>
          <a:prstGeom prst="rect">
            <a:avLst/>
          </a:prstGeom>
          <a:solidFill>
            <a:schemeClr val="bg1">
              <a:lumMod val="85000"/>
              <a:alpha val="66000"/>
            </a:schemeClr>
          </a:solidFill>
          <a:ln>
            <a:noFill/>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fr-FR" altLang="fr-FR" sz="2400" b="1" dirty="0" smtClean="0">
                <a:ea typeface="+mn-ea"/>
              </a:rPr>
              <a:t>Ressources</a:t>
            </a:r>
          </a:p>
          <a:p>
            <a:pPr algn="ctr" eaLnBrk="1" hangingPunct="1">
              <a:defRPr/>
            </a:pPr>
            <a:r>
              <a:rPr lang="en-GB" altLang="fr-FR" sz="2400" dirty="0" smtClean="0">
                <a:ea typeface="+mn-ea"/>
              </a:rPr>
              <a:t>&lt;3 kg with 30% margin</a:t>
            </a:r>
          </a:p>
          <a:p>
            <a:pPr algn="ctr" eaLnBrk="1" hangingPunct="1">
              <a:defRPr/>
            </a:pPr>
            <a:r>
              <a:rPr lang="en-GB" altLang="fr-FR" sz="2400" dirty="0" smtClean="0">
                <a:ea typeface="+mn-ea"/>
              </a:rPr>
              <a:t>8.1 W with 30% margin</a:t>
            </a:r>
          </a:p>
        </p:txBody>
      </p:sp>
      <p:sp>
        <p:nvSpPr>
          <p:cNvPr id="6" name="ZoneTexte 2"/>
          <p:cNvSpPr txBox="1">
            <a:spLocks noChangeArrowheads="1"/>
          </p:cNvSpPr>
          <p:nvPr/>
        </p:nvSpPr>
        <p:spPr bwMode="auto">
          <a:xfrm>
            <a:off x="5162550" y="5092700"/>
            <a:ext cx="3979863" cy="1201738"/>
          </a:xfrm>
          <a:prstGeom prst="rect">
            <a:avLst/>
          </a:prstGeom>
          <a:solidFill>
            <a:schemeClr val="bg1">
              <a:lumMod val="85000"/>
              <a:alpha val="66000"/>
            </a:schemeClr>
          </a:solidFill>
          <a:ln>
            <a:noFill/>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fr-FR" altLang="fr-FR" sz="2400" b="1" dirty="0" err="1" smtClean="0">
                <a:ea typeface="+mn-ea"/>
              </a:rPr>
              <a:t>Heritage</a:t>
            </a:r>
            <a:endParaRPr lang="fr-FR" altLang="fr-FR" sz="2400" b="1" dirty="0" smtClean="0">
              <a:ea typeface="+mn-ea"/>
            </a:endParaRPr>
          </a:p>
          <a:p>
            <a:pPr algn="ctr" eaLnBrk="1" hangingPunct="1">
              <a:defRPr/>
            </a:pPr>
            <a:r>
              <a:rPr lang="en-GB" altLang="fr-FR" sz="2400" dirty="0" smtClean="0">
                <a:ea typeface="+mn-ea"/>
              </a:rPr>
              <a:t>CNES R&amp;T 2010-2016</a:t>
            </a:r>
          </a:p>
          <a:p>
            <a:pPr algn="ctr" eaLnBrk="1" hangingPunct="1">
              <a:defRPr/>
            </a:pPr>
            <a:r>
              <a:rPr lang="en-GB" altLang="fr-FR" sz="2400" dirty="0" smtClean="0">
                <a:ea typeface="+mn-ea"/>
              </a:rPr>
              <a:t>Prototype</a:t>
            </a:r>
          </a:p>
        </p:txBody>
      </p:sp>
      <p:sp>
        <p:nvSpPr>
          <p:cNvPr id="2" name="ZoneTexte 1"/>
          <p:cNvSpPr txBox="1"/>
          <p:nvPr/>
        </p:nvSpPr>
        <p:spPr>
          <a:xfrm>
            <a:off x="365125" y="201613"/>
            <a:ext cx="8372475" cy="461962"/>
          </a:xfrm>
          <a:prstGeom prst="rect">
            <a:avLst/>
          </a:prstGeom>
          <a:solidFill>
            <a:schemeClr val="bg1">
              <a:lumMod val="75000"/>
            </a:schemeClr>
          </a:solidFill>
        </p:spPr>
        <p:txBody>
          <a:bodyPr wrap="none">
            <a:spAutoFit/>
          </a:bodyPr>
          <a:lstStyle/>
          <a:p>
            <a:pPr eaLnBrk="1" hangingPunct="1">
              <a:defRPr/>
            </a:pPr>
            <a:r>
              <a:rPr lang="fr-FR" sz="2400" b="1" dirty="0" err="1">
                <a:latin typeface="Arial" panose="020B0604020202020204" pitchFamily="34" charset="0"/>
                <a:ea typeface="+mn-ea"/>
              </a:rPr>
              <a:t>Neutral</a:t>
            </a:r>
            <a:r>
              <a:rPr lang="fr-FR" sz="2400" b="1" dirty="0">
                <a:latin typeface="Arial" panose="020B0604020202020204" pitchFamily="34" charset="0"/>
                <a:ea typeface="+mn-ea"/>
              </a:rPr>
              <a:t> and Ion Mass and </a:t>
            </a:r>
            <a:r>
              <a:rPr lang="fr-FR" sz="2400" b="1" dirty="0" err="1">
                <a:latin typeface="Arial" panose="020B0604020202020204" pitchFamily="34" charset="0"/>
                <a:ea typeface="+mn-ea"/>
              </a:rPr>
              <a:t>Energy</a:t>
            </a:r>
            <a:r>
              <a:rPr lang="fr-FR" sz="2400" b="1" dirty="0">
                <a:latin typeface="Arial" panose="020B0604020202020204" pitchFamily="34" charset="0"/>
                <a:ea typeface="+mn-ea"/>
              </a:rPr>
              <a:t> Imaging </a:t>
            </a:r>
            <a:r>
              <a:rPr lang="fr-FR" sz="2400" b="1" dirty="0" err="1">
                <a:latin typeface="Arial" panose="020B0604020202020204" pitchFamily="34" charset="0"/>
                <a:ea typeface="+mn-ea"/>
              </a:rPr>
              <a:t>Spectrometer</a:t>
            </a:r>
            <a:endParaRPr lang="fr-FR" sz="2400" b="1" dirty="0">
              <a:latin typeface="Arial" panose="020B0604020202020204" pitchFamily="34" charset="0"/>
              <a:ea typeface="+mn-ea"/>
            </a:endParaRPr>
          </a:p>
        </p:txBody>
      </p:sp>
    </p:spTree>
    <p:extLst>
      <p:ext uri="{BB962C8B-B14F-4D97-AF65-F5344CB8AC3E}">
        <p14:creationId xmlns:p14="http://schemas.microsoft.com/office/powerpoint/2010/main" val="319647184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1282700" y="1585869"/>
            <a:ext cx="6565900" cy="4864100"/>
          </a:xfrm>
          <a:prstGeom prst="rect">
            <a:avLst/>
          </a:prstGeom>
        </p:spPr>
      </p:pic>
      <p:sp>
        <p:nvSpPr>
          <p:cNvPr id="4" name="Rectangle 2"/>
          <p:cNvSpPr txBox="1">
            <a:spLocks noChangeArrowheads="1"/>
          </p:cNvSpPr>
          <p:nvPr/>
        </p:nvSpPr>
        <p:spPr>
          <a:xfrm>
            <a:off x="251520" y="620688"/>
            <a:ext cx="8798177" cy="817563"/>
          </a:xfrm>
          <a:prstGeom prst="rect">
            <a:avLst/>
          </a:prstGeom>
        </p:spPr>
        <p:txBody>
          <a:bodyP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de-DE" dirty="0" err="1" smtClean="0">
                <a:latin typeface="Helvetica" charset="0"/>
              </a:rPr>
              <a:t>Dust</a:t>
            </a:r>
            <a:r>
              <a:rPr lang="de-DE" dirty="0" smtClean="0">
                <a:latin typeface="Helvetica" charset="0"/>
              </a:rPr>
              <a:t> Analyzer</a:t>
            </a:r>
            <a:endParaRPr lang="de-DE" dirty="0">
              <a:latin typeface="Helvetica" charset="0"/>
            </a:endParaRPr>
          </a:p>
        </p:txBody>
      </p:sp>
    </p:spTree>
    <p:extLst>
      <p:ext uri="{BB962C8B-B14F-4D97-AF65-F5344CB8AC3E}">
        <p14:creationId xmlns:p14="http://schemas.microsoft.com/office/powerpoint/2010/main" val="245575914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83</TotalTime>
  <Words>404</Words>
  <Application>Microsoft Macintosh PowerPoint</Application>
  <PresentationFormat>Présentation à l'écran (4:3)</PresentationFormat>
  <Paragraphs>73</Paragraphs>
  <Slides>11</Slides>
  <Notes>2</Notes>
  <HiddenSlides>0</HiddenSlides>
  <MMClips>0</MMClips>
  <ScaleCrop>false</ScaleCrop>
  <HeadingPairs>
    <vt:vector size="4" baseType="variant">
      <vt:variant>
        <vt:lpstr>Thème</vt:lpstr>
      </vt:variant>
      <vt:variant>
        <vt:i4>1</vt:i4>
      </vt:variant>
      <vt:variant>
        <vt:lpstr>Titres des diapositives</vt:lpstr>
      </vt:variant>
      <vt:variant>
        <vt:i4>11</vt:i4>
      </vt:variant>
    </vt:vector>
  </HeadingPairs>
  <TitlesOfParts>
    <vt:vector size="12" baseType="lpstr">
      <vt:lpstr>Thème Office</vt:lpstr>
      <vt:lpstr>Payload for Orbiter/Carrier</vt:lpstr>
      <vt:lpstr>Caution</vt:lpstr>
      <vt:lpstr>Possible payload</vt:lpstr>
      <vt:lpstr>Low-Resource Magnetometers Built at Imperial</vt:lpstr>
      <vt:lpstr>Plasma Suite – Ion Mass Spectrometer(IMS)</vt:lpstr>
      <vt:lpstr>Plasma Suite- ELS</vt:lpstr>
      <vt:lpstr>Neutral and Ion Mass Spectrometer</vt:lpstr>
      <vt:lpstr>Présentation PowerPoint</vt:lpstr>
      <vt:lpstr>Présentation PowerPoint</vt:lpstr>
      <vt:lpstr>Présentation PowerPoint</vt:lpstr>
      <vt:lpstr>Possible payload (unshielded)</vt:lpstr>
    </vt:vector>
  </TitlesOfParts>
  <Company>irap/cnrs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Payload for Orbiter/Carrier</dc:title>
  <dc:creator>nicolas andre</dc:creator>
  <cp:lastModifiedBy>nicolas andre</cp:lastModifiedBy>
  <cp:revision>13</cp:revision>
  <dcterms:created xsi:type="dcterms:W3CDTF">2016-09-07T20:37:08Z</dcterms:created>
  <dcterms:modified xsi:type="dcterms:W3CDTF">2016-09-12T11:56:20Z</dcterms:modified>
</cp:coreProperties>
</file>