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76" r:id="rId3"/>
    <p:sldId id="277" r:id="rId4"/>
    <p:sldId id="282" r:id="rId5"/>
    <p:sldId id="278" r:id="rId6"/>
    <p:sldId id="279" r:id="rId7"/>
    <p:sldId id="280" r:id="rId8"/>
    <p:sldId id="272" r:id="rId9"/>
    <p:sldId id="266" r:id="rId10"/>
    <p:sldId id="267" r:id="rId11"/>
    <p:sldId id="268" r:id="rId12"/>
    <p:sldId id="281" r:id="rId13"/>
    <p:sldId id="285" r:id="rId14"/>
    <p:sldId id="284" r:id="rId15"/>
    <p:sldId id="288" r:id="rId16"/>
    <p:sldId id="274" r:id="rId17"/>
    <p:sldId id="283"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107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036F3-0ACF-4160-BA6E-8EE1FDC365B4}" type="datetimeFigureOut">
              <a:rPr lang="en-US" smtClean="0"/>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5B070-DD54-463E-9196-F371D85B305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559B326-1A1C-49EC-B69D-6728809703A8}" type="slidenum">
              <a:rPr lang="en-US">
                <a:latin typeface="Times New Roman" charset="0"/>
              </a:rPr>
              <a:pPr/>
              <a:t>2</a:t>
            </a:fld>
            <a:endParaRPr lang="en-US" dirty="0">
              <a:latin typeface="Times New Roman" charset="0"/>
            </a:endParaRPr>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noFill/>
          <a:ln/>
        </p:spPr>
        <p:txBody>
          <a:bodyPr/>
          <a:lstStyle/>
          <a:p>
            <a:r>
              <a:rPr lang="en-US" dirty="0" smtClean="0">
                <a:latin typeface="Times New Roman" charset="0"/>
              </a:rPr>
              <a:t>Inducted</a:t>
            </a:r>
            <a:r>
              <a:rPr lang="en-US" baseline="0" dirty="0" smtClean="0">
                <a:latin typeface="Times New Roman" charset="0"/>
              </a:rPr>
              <a:t> field is a dipole field.</a:t>
            </a:r>
            <a:endParaRPr lang="en-US" dirty="0" smtClean="0">
              <a:latin typeface="Times New Roman" charset="0"/>
            </a:endParaRPr>
          </a:p>
        </p:txBody>
      </p:sp>
    </p:spTree>
    <p:extLst>
      <p:ext uri="{BB962C8B-B14F-4D97-AF65-F5344CB8AC3E}">
        <p14:creationId xmlns:p14="http://schemas.microsoft.com/office/powerpoint/2010/main" xmlns="" val="2715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28165" indent="-280064">
              <a:defRPr sz="2000">
                <a:solidFill>
                  <a:schemeClr val="tx1"/>
                </a:solidFill>
                <a:latin typeface="Arial" panose="020B0604020202020204" pitchFamily="34" charset="0"/>
              </a:defRPr>
            </a:lvl2pPr>
            <a:lvl3pPr marL="1120254" indent="-224051">
              <a:defRPr sz="2000">
                <a:solidFill>
                  <a:schemeClr val="tx1"/>
                </a:solidFill>
                <a:latin typeface="Arial" panose="020B0604020202020204" pitchFamily="34" charset="0"/>
              </a:defRPr>
            </a:lvl3pPr>
            <a:lvl4pPr marL="1568356" indent="-224051">
              <a:defRPr sz="2000">
                <a:solidFill>
                  <a:schemeClr val="tx1"/>
                </a:solidFill>
                <a:latin typeface="Arial" panose="020B0604020202020204" pitchFamily="34" charset="0"/>
              </a:defRPr>
            </a:lvl4pPr>
            <a:lvl5pPr marL="2016458" indent="-224051">
              <a:defRPr sz="2000">
                <a:solidFill>
                  <a:schemeClr val="tx1"/>
                </a:solidFill>
                <a:latin typeface="Arial" panose="020B0604020202020204" pitchFamily="34" charset="0"/>
              </a:defRPr>
            </a:lvl5pPr>
            <a:lvl6pPr marL="2464559" indent="-224051" eaLnBrk="0" fontAlgn="base" hangingPunct="0">
              <a:spcBef>
                <a:spcPct val="20000"/>
              </a:spcBef>
              <a:spcAft>
                <a:spcPct val="0"/>
              </a:spcAft>
              <a:buChar char="•"/>
              <a:defRPr sz="2000">
                <a:solidFill>
                  <a:schemeClr val="tx1"/>
                </a:solidFill>
                <a:latin typeface="Arial" panose="020B0604020202020204" pitchFamily="34" charset="0"/>
              </a:defRPr>
            </a:lvl6pPr>
            <a:lvl7pPr marL="2912661" indent="-224051" eaLnBrk="0" fontAlgn="base" hangingPunct="0">
              <a:spcBef>
                <a:spcPct val="20000"/>
              </a:spcBef>
              <a:spcAft>
                <a:spcPct val="0"/>
              </a:spcAft>
              <a:buChar char="•"/>
              <a:defRPr sz="2000">
                <a:solidFill>
                  <a:schemeClr val="tx1"/>
                </a:solidFill>
                <a:latin typeface="Arial" panose="020B0604020202020204" pitchFamily="34" charset="0"/>
              </a:defRPr>
            </a:lvl7pPr>
            <a:lvl8pPr marL="3360763" indent="-224051" eaLnBrk="0" fontAlgn="base" hangingPunct="0">
              <a:spcBef>
                <a:spcPct val="20000"/>
              </a:spcBef>
              <a:spcAft>
                <a:spcPct val="0"/>
              </a:spcAft>
              <a:buChar char="•"/>
              <a:defRPr sz="2000">
                <a:solidFill>
                  <a:schemeClr val="tx1"/>
                </a:solidFill>
                <a:latin typeface="Arial" panose="020B0604020202020204" pitchFamily="34" charset="0"/>
              </a:defRPr>
            </a:lvl8pPr>
            <a:lvl9pPr marL="3808865" indent="-224051" eaLnBrk="0" fontAlgn="base" hangingPunct="0">
              <a:spcBef>
                <a:spcPct val="20000"/>
              </a:spcBef>
              <a:spcAft>
                <a:spcPct val="0"/>
              </a:spcAft>
              <a:buChar char="•"/>
              <a:defRPr sz="2000">
                <a:solidFill>
                  <a:schemeClr val="tx1"/>
                </a:solidFill>
                <a:latin typeface="Arial" panose="020B0604020202020204" pitchFamily="34" charset="0"/>
              </a:defRPr>
            </a:lvl9pPr>
          </a:lstStyle>
          <a:p>
            <a:fld id="{F202051D-88BE-49FF-AB2D-99F3D517289A}" type="slidenum">
              <a:rPr lang="en-US" altLang="en-US" sz="1200">
                <a:latin typeface="Times New Roman" panose="02020603050405020304" pitchFamily="18" charset="0"/>
              </a:rPr>
              <a:pPr/>
              <a:t>3</a:t>
            </a:fld>
            <a:endParaRPr lang="en-US" altLang="en-US" sz="1200" dirty="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xmlns="" val="135482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and field of different frequencies. Orbital period: 85.2 hours, field: 15 nT</a:t>
            </a:r>
            <a:endParaRPr lang="en-US" dirty="0"/>
          </a:p>
        </p:txBody>
      </p:sp>
      <p:sp>
        <p:nvSpPr>
          <p:cNvPr id="4" name="Slide Number Placeholder 3"/>
          <p:cNvSpPr>
            <a:spLocks noGrp="1"/>
          </p:cNvSpPr>
          <p:nvPr>
            <p:ph type="sldNum" sz="quarter" idx="10"/>
          </p:nvPr>
        </p:nvSpPr>
        <p:spPr/>
        <p:txBody>
          <a:bodyPr/>
          <a:lstStyle/>
          <a:p>
            <a:fld id="{CEC343D5-E75D-4F9D-8BD2-03911618AC55}" type="slidenum">
              <a:rPr lang="en-US" smtClean="0"/>
              <a:pPr/>
              <a:t>4</a:t>
            </a:fld>
            <a:endParaRPr lang="en-US" dirty="0"/>
          </a:p>
        </p:txBody>
      </p:sp>
    </p:spTree>
    <p:extLst>
      <p:ext uri="{BB962C8B-B14F-4D97-AF65-F5344CB8AC3E}">
        <p14:creationId xmlns:p14="http://schemas.microsoft.com/office/powerpoint/2010/main" xmlns="" val="309438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28165" indent="-280064">
              <a:defRPr sz="2000">
                <a:solidFill>
                  <a:schemeClr val="tx1"/>
                </a:solidFill>
                <a:latin typeface="Arial" panose="020B0604020202020204" pitchFamily="34" charset="0"/>
              </a:defRPr>
            </a:lvl2pPr>
            <a:lvl3pPr marL="1120254" indent="-224051">
              <a:defRPr sz="2000">
                <a:solidFill>
                  <a:schemeClr val="tx1"/>
                </a:solidFill>
                <a:latin typeface="Arial" panose="020B0604020202020204" pitchFamily="34" charset="0"/>
              </a:defRPr>
            </a:lvl3pPr>
            <a:lvl4pPr marL="1568356" indent="-224051">
              <a:defRPr sz="2000">
                <a:solidFill>
                  <a:schemeClr val="tx1"/>
                </a:solidFill>
                <a:latin typeface="Arial" panose="020B0604020202020204" pitchFamily="34" charset="0"/>
              </a:defRPr>
            </a:lvl4pPr>
            <a:lvl5pPr marL="2016458" indent="-224051">
              <a:defRPr sz="2000">
                <a:solidFill>
                  <a:schemeClr val="tx1"/>
                </a:solidFill>
                <a:latin typeface="Arial" panose="020B0604020202020204" pitchFamily="34" charset="0"/>
              </a:defRPr>
            </a:lvl5pPr>
            <a:lvl6pPr marL="2464559" indent="-224051" eaLnBrk="0" fontAlgn="base" hangingPunct="0">
              <a:spcBef>
                <a:spcPct val="20000"/>
              </a:spcBef>
              <a:spcAft>
                <a:spcPct val="0"/>
              </a:spcAft>
              <a:buChar char="•"/>
              <a:defRPr sz="2000">
                <a:solidFill>
                  <a:schemeClr val="tx1"/>
                </a:solidFill>
                <a:latin typeface="Arial" panose="020B0604020202020204" pitchFamily="34" charset="0"/>
              </a:defRPr>
            </a:lvl6pPr>
            <a:lvl7pPr marL="2912661" indent="-224051" eaLnBrk="0" fontAlgn="base" hangingPunct="0">
              <a:spcBef>
                <a:spcPct val="20000"/>
              </a:spcBef>
              <a:spcAft>
                <a:spcPct val="0"/>
              </a:spcAft>
              <a:buChar char="•"/>
              <a:defRPr sz="2000">
                <a:solidFill>
                  <a:schemeClr val="tx1"/>
                </a:solidFill>
                <a:latin typeface="Arial" panose="020B0604020202020204" pitchFamily="34" charset="0"/>
              </a:defRPr>
            </a:lvl7pPr>
            <a:lvl8pPr marL="3360763" indent="-224051" eaLnBrk="0" fontAlgn="base" hangingPunct="0">
              <a:spcBef>
                <a:spcPct val="20000"/>
              </a:spcBef>
              <a:spcAft>
                <a:spcPct val="0"/>
              </a:spcAft>
              <a:buChar char="•"/>
              <a:defRPr sz="2000">
                <a:solidFill>
                  <a:schemeClr val="tx1"/>
                </a:solidFill>
                <a:latin typeface="Arial" panose="020B0604020202020204" pitchFamily="34" charset="0"/>
              </a:defRPr>
            </a:lvl8pPr>
            <a:lvl9pPr marL="3808865" indent="-224051" eaLnBrk="0" fontAlgn="base" hangingPunct="0">
              <a:spcBef>
                <a:spcPct val="20000"/>
              </a:spcBef>
              <a:spcAft>
                <a:spcPct val="0"/>
              </a:spcAft>
              <a:buChar char="•"/>
              <a:defRPr sz="2000">
                <a:solidFill>
                  <a:schemeClr val="tx1"/>
                </a:solidFill>
                <a:latin typeface="Arial" panose="020B0604020202020204" pitchFamily="34" charset="0"/>
              </a:defRPr>
            </a:lvl9pPr>
          </a:lstStyle>
          <a:p>
            <a:fld id="{A8CE41FD-94A1-4183-AAA7-F94746C324BD}" type="slidenum">
              <a:rPr lang="en-US" altLang="en-US" sz="1200">
                <a:latin typeface="Times New Roman" panose="02020603050405020304" pitchFamily="18" charset="0"/>
              </a:rPr>
              <a:pPr/>
              <a:t>5</a:t>
            </a:fld>
            <a:endParaRPr lang="en-US" altLang="en-US" sz="1200" dirty="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xfrm>
            <a:off x="1128713" y="693738"/>
            <a:ext cx="4441825" cy="3332162"/>
          </a:xfrm>
          <a:ln w="12700" cap="flat">
            <a:solidFill>
              <a:schemeClr val="tx1"/>
            </a:solidFill>
          </a:ln>
        </p:spPr>
      </p:sp>
      <p:sp>
        <p:nvSpPr>
          <p:cNvPr id="41988" name="Rectangle 3"/>
          <p:cNvSpPr>
            <a:spLocks noGrp="1" noChangeArrowheads="1"/>
          </p:cNvSpPr>
          <p:nvPr>
            <p:ph type="body" idx="1"/>
          </p:nvPr>
        </p:nvSpPr>
        <p:spPr>
          <a:xfrm>
            <a:off x="893308" y="4256906"/>
            <a:ext cx="4913194" cy="4013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243" tIns="45122" rIns="90243" bIns="45122"/>
          <a:lstStyle/>
          <a:p>
            <a:endParaRPr lang="en-US" altLang="en-US" dirty="0" smtClean="0"/>
          </a:p>
        </p:txBody>
      </p:sp>
    </p:spTree>
    <p:extLst>
      <p:ext uri="{BB962C8B-B14F-4D97-AF65-F5344CB8AC3E}">
        <p14:creationId xmlns:p14="http://schemas.microsoft.com/office/powerpoint/2010/main" xmlns="" val="318879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343D5-E75D-4F9D-8BD2-03911618AC55}" type="slidenum">
              <a:rPr lang="en-US" smtClean="0"/>
              <a:pPr/>
              <a:t>13</a:t>
            </a:fld>
            <a:endParaRPr lang="en-US"/>
          </a:p>
        </p:txBody>
      </p:sp>
    </p:spTree>
    <p:extLst>
      <p:ext uri="{BB962C8B-B14F-4D97-AF65-F5344CB8AC3E}">
        <p14:creationId xmlns:p14="http://schemas.microsoft.com/office/powerpoint/2010/main" xmlns="" val="220499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and field of different frequencies. Orbital period: 85.2 hours, field: 15 nT</a:t>
            </a:r>
            <a:endParaRPr lang="en-US" dirty="0"/>
          </a:p>
        </p:txBody>
      </p:sp>
      <p:sp>
        <p:nvSpPr>
          <p:cNvPr id="4" name="Slide Number Placeholder 3"/>
          <p:cNvSpPr>
            <a:spLocks noGrp="1"/>
          </p:cNvSpPr>
          <p:nvPr>
            <p:ph type="sldNum" sz="quarter" idx="10"/>
          </p:nvPr>
        </p:nvSpPr>
        <p:spPr/>
        <p:txBody>
          <a:bodyPr/>
          <a:lstStyle/>
          <a:p>
            <a:fld id="{CEC343D5-E75D-4F9D-8BD2-03911618AC55}" type="slidenum">
              <a:rPr lang="en-US" smtClean="0"/>
              <a:pPr/>
              <a:t>15</a:t>
            </a:fld>
            <a:endParaRPr lang="en-US" dirty="0"/>
          </a:p>
        </p:txBody>
      </p:sp>
    </p:spTree>
    <p:extLst>
      <p:ext uri="{BB962C8B-B14F-4D97-AF65-F5344CB8AC3E}">
        <p14:creationId xmlns:p14="http://schemas.microsoft.com/office/powerpoint/2010/main" xmlns="" val="309438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EFE6E-1970-415C-9FAB-C7919C290FF8}"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EFE6E-1970-415C-9FAB-C7919C290FF8}"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EFE6E-1970-415C-9FAB-C7919C290FF8}"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19213" y="141289"/>
            <a:ext cx="7138987" cy="427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842964"/>
            <a:ext cx="3810000" cy="5253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842964"/>
            <a:ext cx="3810000" cy="5253037"/>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8A168F8-E29D-4F74-81A5-FDBAE4AB5BBD}" type="slidenum">
              <a:rPr lang="en-US" altLang="en-US"/>
              <a:pPr/>
              <a:t>‹#›</a:t>
            </a:fld>
            <a:endParaRPr lang="en-US" altLang="en-US"/>
          </a:p>
        </p:txBody>
      </p:sp>
    </p:spTree>
    <p:extLst>
      <p:ext uri="{BB962C8B-B14F-4D97-AF65-F5344CB8AC3E}">
        <p14:creationId xmlns:p14="http://schemas.microsoft.com/office/powerpoint/2010/main" xmlns="" val="135811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EFE6E-1970-415C-9FAB-C7919C290FF8}"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EFE6E-1970-415C-9FAB-C7919C290FF8}"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EFE6E-1970-415C-9FAB-C7919C290FF8}"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EFE6E-1970-415C-9FAB-C7919C290FF8}"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EFE6E-1970-415C-9FAB-C7919C290FF8}"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EFE6E-1970-415C-9FAB-C7919C290FF8}"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EFE6E-1970-415C-9FAB-C7919C290FF8}"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EFE6E-1970-415C-9FAB-C7919C290FF8}"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CC0-8B6F-4C30-930D-2B3EB8CFBF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EFE6E-1970-415C-9FAB-C7919C290FF8}" type="datetimeFigureOut">
              <a:rPr lang="en-US" smtClean="0"/>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B3CC0-8B6F-4C30-930D-2B3EB8CFBF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Microsoft_Office_Word_97_-_2003_Document1.doc"/></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a:bodyPr>
          <a:lstStyle/>
          <a:p>
            <a:r>
              <a:rPr lang="en-US" dirty="0">
                <a:solidFill>
                  <a:srgbClr val="FF0000"/>
                </a:solidFill>
              </a:rPr>
              <a:t>Constraints on Europa’s ocean properties from multi-frequency </a:t>
            </a:r>
            <a:r>
              <a:rPr lang="en-US" dirty="0" smtClean="0">
                <a:solidFill>
                  <a:srgbClr val="FF0000"/>
                </a:solidFill>
              </a:rPr>
              <a:t>electromagnetic induction</a:t>
            </a:r>
            <a:endParaRPr lang="en-US" dirty="0">
              <a:solidFill>
                <a:srgbClr val="FF0000"/>
              </a:solidFill>
            </a:endParaRPr>
          </a:p>
        </p:txBody>
      </p:sp>
      <p:sp>
        <p:nvSpPr>
          <p:cNvPr id="3" name="Subtitle 2"/>
          <p:cNvSpPr>
            <a:spLocks noGrp="1"/>
          </p:cNvSpPr>
          <p:nvPr>
            <p:ph type="subTitle" idx="1"/>
          </p:nvPr>
        </p:nvSpPr>
        <p:spPr>
          <a:xfrm>
            <a:off x="1371600" y="3886200"/>
            <a:ext cx="7086600" cy="1752600"/>
          </a:xfrm>
        </p:spPr>
        <p:txBody>
          <a:bodyPr>
            <a:normAutofit fontScale="92500"/>
          </a:bodyPr>
          <a:lstStyle/>
          <a:p>
            <a:r>
              <a:rPr lang="en-US" b="1" dirty="0" smtClean="0">
                <a:solidFill>
                  <a:schemeClr val="tx1"/>
                </a:solidFill>
              </a:rPr>
              <a:t>Krishan </a:t>
            </a:r>
            <a:r>
              <a:rPr lang="en-US" b="1" dirty="0" smtClean="0">
                <a:solidFill>
                  <a:schemeClr val="tx1"/>
                </a:solidFill>
              </a:rPr>
              <a:t>Khurana, Margaret Kivelson</a:t>
            </a:r>
          </a:p>
          <a:p>
            <a:r>
              <a:rPr lang="en-US" dirty="0" smtClean="0">
                <a:solidFill>
                  <a:schemeClr val="tx1"/>
                </a:solidFill>
              </a:rPr>
              <a:t>Dept. of Earth, Planetary and Space Science</a:t>
            </a:r>
            <a:endParaRPr lang="en-US" dirty="0" smtClean="0">
              <a:solidFill>
                <a:schemeClr val="tx1"/>
              </a:solidFill>
            </a:endParaRPr>
          </a:p>
          <a:p>
            <a:r>
              <a:rPr lang="en-US" dirty="0" smtClean="0">
                <a:solidFill>
                  <a:schemeClr val="tx1"/>
                </a:solidFill>
              </a:rPr>
              <a:t>University of California at Los Angeles</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xmlns="" val="2795249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Our current knowledge of ice-shell thickness… continued </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4036260B-0E51-4742-84C5-286767634A06}" type="datetime1">
              <a:rPr lang="en-US" smtClean="0"/>
              <a:pPr fontAlgn="base">
                <a:spcBef>
                  <a:spcPct val="0"/>
                </a:spcBef>
                <a:spcAft>
                  <a:spcPct val="0"/>
                </a:spcAft>
                <a:defRPr/>
              </a:pPr>
              <a:t>9/6/2016</a:t>
            </a:fld>
            <a:endParaRPr lang="en-US" dirty="0"/>
          </a:p>
        </p:txBody>
      </p:sp>
      <p:sp>
        <p:nvSpPr>
          <p:cNvPr id="5" name="Slide Number Placeholder 4"/>
          <p:cNvSpPr>
            <a:spLocks noGrp="1"/>
          </p:cNvSpPr>
          <p:nvPr>
            <p:ph type="sldNum" sz="quarter" idx="11"/>
          </p:nvPr>
        </p:nvSpPr>
        <p:spPr/>
        <p:txBody>
          <a:bodyPr/>
          <a:lstStyle/>
          <a:p>
            <a:pPr fontAlgn="base">
              <a:spcBef>
                <a:spcPct val="0"/>
              </a:spcBef>
              <a:spcAft>
                <a:spcPct val="0"/>
              </a:spcAft>
            </a:pPr>
            <a:fld id="{9D9E6352-91F9-41F1-8B33-CECE3EF25530}" type="slidenum">
              <a:rPr lang="en-US" smtClean="0">
                <a:ea typeface="ヒラギノ角ゴ Pro W3" pitchFamily="-112" charset="-128"/>
              </a:rPr>
              <a:pPr fontAlgn="base">
                <a:spcBef>
                  <a:spcPct val="0"/>
                </a:spcBef>
                <a:spcAft>
                  <a:spcPct val="0"/>
                </a:spcAft>
              </a:pPr>
              <a:t>10</a:t>
            </a:fld>
            <a:endParaRPr lang="en-US" dirty="0" smtClean="0">
              <a:ea typeface="ヒラギノ角ゴ Pro W3" pitchFamily="-112" charset="-128"/>
            </a:endParaRPr>
          </a:p>
        </p:txBody>
      </p:sp>
      <p:sp>
        <p:nvSpPr>
          <p:cNvPr id="6" name="Footer Placeholder 5"/>
          <p:cNvSpPr>
            <a:spLocks noGrp="1"/>
          </p:cNvSpPr>
          <p:nvPr>
            <p:ph type="ftr" sz="quarter" idx="12"/>
          </p:nvPr>
        </p:nvSpPr>
        <p:spPr/>
        <p:txBody>
          <a:bodyPr/>
          <a:lstStyle/>
          <a:p>
            <a:pPr fontAlgn="base">
              <a:spcBef>
                <a:spcPct val="0"/>
              </a:spcBef>
              <a:spcAft>
                <a:spcPct val="0"/>
              </a:spcAft>
              <a:defRPr/>
            </a:pP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4142508" y="1339882"/>
            <a:ext cx="4613563" cy="5234100"/>
          </a:xfrm>
          <a:prstGeom prst="rect">
            <a:avLst/>
          </a:prstGeom>
          <a:noFill/>
          <a:ln w="9525">
            <a:noFill/>
            <a:miter lim="800000"/>
            <a:headEnd/>
            <a:tailEnd/>
          </a:ln>
        </p:spPr>
      </p:pic>
      <p:sp>
        <p:nvSpPr>
          <p:cNvPr id="8" name="TextBox 7"/>
          <p:cNvSpPr txBox="1"/>
          <p:nvPr/>
        </p:nvSpPr>
        <p:spPr>
          <a:xfrm>
            <a:off x="512619" y="4156364"/>
            <a:ext cx="3200400" cy="1477328"/>
          </a:xfrm>
          <a:prstGeom prst="rect">
            <a:avLst/>
          </a:prstGeom>
          <a:noFill/>
        </p:spPr>
        <p:txBody>
          <a:bodyPr wrap="square" rtlCol="0">
            <a:spAutoFit/>
          </a:bodyPr>
          <a:lstStyle/>
          <a:p>
            <a:r>
              <a:rPr lang="en-US" dirty="0" smtClean="0"/>
              <a:t>Schematic visualization of Europa’s crust and its subsurface ocean</a:t>
            </a:r>
          </a:p>
          <a:p>
            <a:endParaRPr lang="en-US" dirty="0" smtClean="0"/>
          </a:p>
          <a:p>
            <a:r>
              <a:rPr lang="en-US" dirty="0" smtClean="0"/>
              <a:t>Moore et al. 2009, Europa book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09823"/>
            <a:ext cx="4842164" cy="4967177"/>
          </a:xfrm>
        </p:spPr>
        <p:txBody>
          <a:bodyPr/>
          <a:lstStyle/>
          <a:p>
            <a:r>
              <a:rPr lang="en-US" sz="1800" dirty="0" smtClean="0"/>
              <a:t>The thickness of the H</a:t>
            </a:r>
            <a:r>
              <a:rPr lang="en-US" sz="1800" baseline="-25000" dirty="0" smtClean="0"/>
              <a:t>2</a:t>
            </a:r>
            <a:r>
              <a:rPr lang="en-US" sz="1800" dirty="0" smtClean="0"/>
              <a:t>O layer is obtained from models of internal structure that rely on three parameters, Radius of Europa, total mass of Europa and its normalized moment of inertia  (e.g. Anderson, Schubert  et al.  1998)</a:t>
            </a:r>
          </a:p>
          <a:p>
            <a:r>
              <a:rPr lang="en-US" sz="1800" dirty="0" smtClean="0"/>
              <a:t>Most models suggest that the H</a:t>
            </a:r>
            <a:r>
              <a:rPr lang="en-US" sz="1800" baseline="-25000" dirty="0" smtClean="0"/>
              <a:t>2</a:t>
            </a:r>
            <a:r>
              <a:rPr lang="en-US" sz="1800" dirty="0" smtClean="0"/>
              <a:t>O layer  is between 100-150 km thick.</a:t>
            </a:r>
          </a:p>
          <a:p>
            <a:r>
              <a:rPr lang="en-US" sz="1800" dirty="0" smtClean="0"/>
              <a:t>Upper limit on heat flow measurements (20 </a:t>
            </a:r>
            <a:r>
              <a:rPr lang="en-US" sz="1800" dirty="0" smtClean="0"/>
              <a:t>mW</a:t>
            </a:r>
            <a:r>
              <a:rPr lang="en-US" sz="1800" dirty="0" smtClean="0"/>
              <a:t>/m</a:t>
            </a:r>
            <a:r>
              <a:rPr lang="en-US" sz="1800" baseline="30000" dirty="0" smtClean="0"/>
              <a:t>2</a:t>
            </a:r>
            <a:r>
              <a:rPr lang="en-US" sz="1800" dirty="0" smtClean="0"/>
              <a:t>) suggest that the ice crust is ~ 30 km thick.</a:t>
            </a:r>
          </a:p>
          <a:p>
            <a:r>
              <a:rPr lang="en-US" sz="1800" dirty="0" smtClean="0"/>
              <a:t>Thus, the ocean thickness must be between 70-120 km.</a:t>
            </a:r>
          </a:p>
          <a:p>
            <a:r>
              <a:rPr lang="en-US" sz="1800" dirty="0" smtClean="0"/>
              <a:t>Magnetic induction  observed at the rotation period of Jupiter only place a lower limit of &gt; </a:t>
            </a:r>
            <a:r>
              <a:rPr lang="en-US" sz="1800" dirty="0" smtClean="0"/>
              <a:t>10 </a:t>
            </a:r>
            <a:r>
              <a:rPr lang="en-US" sz="1800" dirty="0" smtClean="0"/>
              <a:t>km on the ocean thickness.</a:t>
            </a:r>
            <a:endParaRPr lang="en-US" sz="1800" dirty="0"/>
          </a:p>
        </p:txBody>
      </p:sp>
      <p:sp>
        <p:nvSpPr>
          <p:cNvPr id="3" name="Title 2"/>
          <p:cNvSpPr>
            <a:spLocks noGrp="1"/>
          </p:cNvSpPr>
          <p:nvPr>
            <p:ph type="title"/>
          </p:nvPr>
        </p:nvSpPr>
        <p:spPr/>
        <p:txBody>
          <a:bodyPr>
            <a:normAutofit fontScale="90000"/>
          </a:bodyPr>
          <a:lstStyle/>
          <a:p>
            <a:r>
              <a:rPr lang="en-US" dirty="0" smtClean="0"/>
              <a:t>Our current knowledge of ocean thickness</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Slide Number Placeholder 4"/>
          <p:cNvSpPr>
            <a:spLocks noGrp="1"/>
          </p:cNvSpPr>
          <p:nvPr>
            <p:ph type="sldNum" sz="quarter" idx="11"/>
          </p:nvPr>
        </p:nvSpPr>
        <p:spPr/>
        <p:txBody>
          <a:bodyPr/>
          <a:lstStyle/>
          <a:p>
            <a:pPr fontAlgn="base">
              <a:spcBef>
                <a:spcPct val="0"/>
              </a:spcBef>
              <a:spcAft>
                <a:spcPct val="0"/>
              </a:spcAft>
            </a:pPr>
            <a:fld id="{9D9E6352-91F9-41F1-8B33-CECE3EF25530}" type="slidenum">
              <a:rPr lang="en-US" smtClean="0">
                <a:ea typeface="ヒラギノ角ゴ Pro W3" pitchFamily="-112" charset="-128"/>
              </a:rPr>
              <a:pPr fontAlgn="base">
                <a:spcBef>
                  <a:spcPct val="0"/>
                </a:spcBef>
                <a:spcAft>
                  <a:spcPct val="0"/>
                </a:spcAft>
              </a:pPr>
              <a:t>11</a:t>
            </a:fld>
            <a:endParaRPr lang="en-US" dirty="0" smtClean="0">
              <a:ea typeface="ヒラギノ角ゴ Pro W3" pitchFamily="-112" charset="-128"/>
            </a:endParaRPr>
          </a:p>
        </p:txBody>
      </p:sp>
      <p:sp>
        <p:nvSpPr>
          <p:cNvPr id="6" name="Footer Placeholder 5"/>
          <p:cNvSpPr>
            <a:spLocks noGrp="1"/>
          </p:cNvSpPr>
          <p:nvPr>
            <p:ph type="ftr" sz="quarter" idx="12"/>
          </p:nvPr>
        </p:nvSpPr>
        <p:spPr/>
        <p:txBody>
          <a:bodyPr/>
          <a:lstStyle/>
          <a:p>
            <a:pPr fontAlgn="base">
              <a:spcBef>
                <a:spcPct val="0"/>
              </a:spcBef>
              <a:spcAft>
                <a:spcPct val="0"/>
              </a:spcAft>
              <a:defRPr/>
            </a:pPr>
            <a:endParaRPr lang="en-US" dirty="0"/>
          </a:p>
        </p:txBody>
      </p:sp>
      <p:pic>
        <p:nvPicPr>
          <p:cNvPr id="11265" name="Picture 1"/>
          <p:cNvPicPr>
            <a:picLocks noChangeAspect="1" noChangeArrowheads="1"/>
          </p:cNvPicPr>
          <p:nvPr/>
        </p:nvPicPr>
        <p:blipFill>
          <a:blip r:embed="rId2" cstate="print"/>
          <a:srcRect/>
          <a:stretch>
            <a:fillRect/>
          </a:stretch>
        </p:blipFill>
        <p:spPr bwMode="auto">
          <a:xfrm>
            <a:off x="5070763" y="1320511"/>
            <a:ext cx="3976263" cy="3121988"/>
          </a:xfrm>
          <a:prstGeom prst="rect">
            <a:avLst/>
          </a:prstGeom>
          <a:noFill/>
          <a:ln w="9525">
            <a:noFill/>
            <a:miter lim="800000"/>
            <a:headEnd/>
            <a:tailEnd/>
          </a:ln>
        </p:spPr>
      </p:pic>
      <p:sp>
        <p:nvSpPr>
          <p:cNvPr id="8" name="TextBox 7"/>
          <p:cNvSpPr txBox="1"/>
          <p:nvPr/>
        </p:nvSpPr>
        <p:spPr>
          <a:xfrm>
            <a:off x="5777395" y="4641244"/>
            <a:ext cx="2428870" cy="369332"/>
          </a:xfrm>
          <a:prstGeom prst="rect">
            <a:avLst/>
          </a:prstGeom>
          <a:noFill/>
        </p:spPr>
        <p:txBody>
          <a:bodyPr wrap="none" rtlCol="0">
            <a:spAutoFit/>
          </a:bodyPr>
          <a:lstStyle/>
          <a:p>
            <a:r>
              <a:rPr lang="en-US" dirty="0" smtClean="0">
                <a:solidFill>
                  <a:schemeClr val="bg1"/>
                </a:solidFill>
              </a:rPr>
              <a:t>Hussmann et al. 2002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smtClean="0">
                <a:solidFill>
                  <a:srgbClr val="FF0000"/>
                </a:solidFill>
              </a:rPr>
              <a:t>How can </a:t>
            </a:r>
            <a:r>
              <a:rPr lang="en-US" sz="2800" dirty="0" smtClean="0">
                <a:solidFill>
                  <a:srgbClr val="FF0000"/>
                </a:solidFill>
              </a:rPr>
              <a:t>an orbiter improve upon Galileo and Europa </a:t>
            </a:r>
            <a:r>
              <a:rPr lang="en-US" sz="2800" dirty="0" smtClean="0">
                <a:solidFill>
                  <a:srgbClr val="FF0000"/>
                </a:solidFill>
              </a:rPr>
              <a:t>Clipper </a:t>
            </a:r>
            <a:r>
              <a:rPr lang="en-US" sz="2800" dirty="0" smtClean="0">
                <a:solidFill>
                  <a:srgbClr val="FF0000"/>
                </a:solidFill>
              </a:rPr>
              <a:t>results</a:t>
            </a:r>
            <a:r>
              <a:rPr lang="en-US" sz="2800" dirty="0" smtClean="0">
                <a:solidFill>
                  <a:srgbClr val="FF0000"/>
                </a:solidFill>
              </a:rPr>
              <a:t>?</a:t>
            </a:r>
            <a:endParaRPr lang="en-US" sz="2800" dirty="0">
              <a:solidFill>
                <a:srgbClr val="FF0000"/>
              </a:solidFill>
            </a:endParaRPr>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sz="2400" dirty="0" smtClean="0"/>
              <a:t>As already discussed, Galileo observations from five usable flybys are extremely limited. </a:t>
            </a:r>
            <a:endParaRPr lang="en-US" sz="2400" dirty="0" smtClean="0"/>
          </a:p>
          <a:p>
            <a:r>
              <a:rPr lang="en-US" sz="2400" dirty="0" smtClean="0"/>
              <a:t>However, 40+ flybys of Europa </a:t>
            </a:r>
            <a:r>
              <a:rPr lang="en-US" sz="2400" dirty="0" smtClean="0"/>
              <a:t>Clipper allows </a:t>
            </a:r>
            <a:r>
              <a:rPr lang="en-US" sz="2400" dirty="0" smtClean="0"/>
              <a:t>multi-frequency </a:t>
            </a:r>
            <a:r>
              <a:rPr lang="en-US" sz="2400" dirty="0" smtClean="0"/>
              <a:t>electromagnetic </a:t>
            </a:r>
            <a:r>
              <a:rPr lang="en-US" sz="2400" dirty="0" smtClean="0"/>
              <a:t>induction to be performed. </a:t>
            </a:r>
            <a:r>
              <a:rPr lang="en-US" sz="2400" dirty="0" smtClean="0"/>
              <a:t>Galileo </a:t>
            </a:r>
            <a:r>
              <a:rPr lang="en-US" sz="2400" dirty="0" smtClean="0"/>
              <a:t>had provided </a:t>
            </a:r>
            <a:r>
              <a:rPr lang="en-US" sz="2400" dirty="0" smtClean="0"/>
              <a:t>information only at the synodic rotation frequency of Jupiter.</a:t>
            </a:r>
          </a:p>
          <a:p>
            <a:r>
              <a:rPr lang="en-US" sz="2400" dirty="0" smtClean="0"/>
              <a:t>Higher frequencies (synodic rotation frequency and higher) are primarily sensitive to ice thickness.</a:t>
            </a:r>
          </a:p>
          <a:p>
            <a:r>
              <a:rPr lang="en-US" sz="2400" dirty="0" smtClean="0"/>
              <a:t>Lower frequencies are also sensitive to ocean properties (ocean conductivity and thickness).</a:t>
            </a:r>
          </a:p>
          <a:p>
            <a:r>
              <a:rPr lang="en-US" sz="2400" dirty="0" smtClean="0"/>
              <a:t>A Europa orbiter would allow us to use the broadband power in the spectrum to perform induction at a large number of wave periods. Long wave periods are especially useful for obtaining ocean thickness and salinity. </a:t>
            </a:r>
            <a:endParaRPr lang="en-US" sz="2400" dirty="0" smtClean="0"/>
          </a:p>
          <a:p>
            <a:endParaRPr lang="en-US" sz="2400" dirty="0"/>
          </a:p>
        </p:txBody>
      </p:sp>
    </p:spTree>
    <p:extLst>
      <p:ext uri="{BB962C8B-B14F-4D97-AF65-F5344CB8AC3E}">
        <p14:creationId xmlns:p14="http://schemas.microsoft.com/office/powerpoint/2010/main" xmlns="" val="242303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871DAB-A664-4739-84FE-C3B22635E9CC}" type="slidenum">
              <a:rPr lang="en-US" smtClean="0"/>
              <a:pPr/>
              <a:t>13</a:t>
            </a:fld>
            <a:endParaRPr lang="en-US"/>
          </a:p>
        </p:txBody>
      </p:sp>
      <p:pic>
        <p:nvPicPr>
          <p:cNvPr id="6" name="Picture 5"/>
          <p:cNvPicPr/>
          <p:nvPr/>
        </p:nvPicPr>
        <p:blipFill rotWithShape="1">
          <a:blip r:embed="rId3" cstate="print">
            <a:extLst>
              <a:ext uri="{28A0092B-C50C-407E-A947-70E740481C1C}">
                <a14:useLocalDpi xmlns:a14="http://schemas.microsoft.com/office/drawing/2010/main" xmlns="" val="0"/>
              </a:ext>
            </a:extLst>
          </a:blip>
          <a:srcRect r="7636"/>
          <a:stretch/>
        </p:blipFill>
        <p:spPr bwMode="auto">
          <a:xfrm>
            <a:off x="532726" y="1066800"/>
            <a:ext cx="4344074" cy="5305940"/>
          </a:xfrm>
          <a:prstGeom prst="rect">
            <a:avLst/>
          </a:prstGeom>
          <a:noFill/>
          <a:ln>
            <a:noFill/>
          </a:ln>
          <a:extLst>
            <a:ext uri="{53640926-AAD7-44D8-BBD7-CCE9431645EC}">
              <a14:shadowObscured xmlns:a14="http://schemas.microsoft.com/office/drawing/2010/main" xmlns=""/>
            </a:ext>
          </a:extLst>
        </p:spPr>
      </p:pic>
      <p:sp>
        <p:nvSpPr>
          <p:cNvPr id="7" name="Rectangle 6"/>
          <p:cNvSpPr/>
          <p:nvPr/>
        </p:nvSpPr>
        <p:spPr>
          <a:xfrm>
            <a:off x="5081588" y="1190685"/>
            <a:ext cx="3605212" cy="4893647"/>
          </a:xfrm>
          <a:prstGeom prst="rect">
            <a:avLst/>
          </a:prstGeom>
        </p:spPr>
        <p:txBody>
          <a:bodyPr wrap="square">
            <a:spAutoFit/>
          </a:bodyPr>
          <a:lstStyle/>
          <a:p>
            <a:pPr>
              <a:buNone/>
            </a:pPr>
            <a:r>
              <a:rPr lang="en-US" sz="2400" dirty="0" smtClean="0">
                <a:solidFill>
                  <a:srgbClr val="000000"/>
                </a:solidFill>
              </a:rPr>
              <a:t>Contours of induced field (in nT) generated at the surface in response to the 11.2–hr (blue, solid lines) and 85.2–hr waves (red, dashed lines) show that responses at these frequencies can uniquely determine ocean parameters in the regime where the contours </a:t>
            </a:r>
            <a:r>
              <a:rPr lang="en-US" sz="2400" dirty="0" smtClean="0">
                <a:solidFill>
                  <a:srgbClr val="000000"/>
                </a:solidFill>
              </a:rPr>
              <a:t>intersect (in a small parameter range).</a:t>
            </a:r>
            <a:endParaRPr lang="en-US" sz="2400" dirty="0">
              <a:solidFill>
                <a:srgbClr val="000000"/>
              </a:solidFill>
            </a:endParaRPr>
          </a:p>
        </p:txBody>
      </p:sp>
      <p:sp>
        <p:nvSpPr>
          <p:cNvPr id="2" name="TextBox 1"/>
          <p:cNvSpPr txBox="1"/>
          <p:nvPr/>
        </p:nvSpPr>
        <p:spPr>
          <a:xfrm>
            <a:off x="381000" y="76200"/>
            <a:ext cx="8610600" cy="954107"/>
          </a:xfrm>
          <a:prstGeom prst="rect">
            <a:avLst/>
          </a:prstGeom>
          <a:noFill/>
        </p:spPr>
        <p:txBody>
          <a:bodyPr wrap="square" rtlCol="0">
            <a:spAutoFit/>
          </a:bodyPr>
          <a:lstStyle/>
          <a:p>
            <a:pPr algn="ctr"/>
            <a:r>
              <a:rPr lang="en-US" sz="2800" dirty="0" smtClean="0"/>
              <a:t>Europa Clipper will use signals at 11 and 85 hr periods to determine the ocean thickness and salinity.</a:t>
            </a:r>
            <a:endParaRPr lang="en-US" sz="2800" dirty="0"/>
          </a:p>
        </p:txBody>
      </p:sp>
    </p:spTree>
    <p:extLst>
      <p:ext uri="{BB962C8B-B14F-4D97-AF65-F5344CB8AC3E}">
        <p14:creationId xmlns:p14="http://schemas.microsoft.com/office/powerpoint/2010/main" xmlns="" val="312257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1" descr="C:\krishan1\My missions\Europa\Clipper\ICE-MAG\Pre selection\Response_vs_ice_thickness.png"/>
          <p:cNvPicPr>
            <a:picLocks noChangeAspect="1" noChangeArrowheads="1"/>
          </p:cNvPicPr>
          <p:nvPr/>
        </p:nvPicPr>
        <p:blipFill>
          <a:blip r:embed="rId2" cstate="print"/>
          <a:srcRect/>
          <a:stretch>
            <a:fillRect/>
          </a:stretch>
        </p:blipFill>
        <p:spPr bwMode="auto">
          <a:xfrm>
            <a:off x="1821619" y="907366"/>
            <a:ext cx="4738282" cy="5692286"/>
          </a:xfrm>
          <a:prstGeom prst="rect">
            <a:avLst/>
          </a:prstGeom>
          <a:noFill/>
        </p:spPr>
      </p:pic>
      <p:sp>
        <p:nvSpPr>
          <p:cNvPr id="2" name="Title 1"/>
          <p:cNvSpPr>
            <a:spLocks noGrp="1"/>
          </p:cNvSpPr>
          <p:nvPr>
            <p:ph type="title"/>
          </p:nvPr>
        </p:nvSpPr>
        <p:spPr>
          <a:xfrm>
            <a:off x="533400" y="228600"/>
            <a:ext cx="7858125" cy="744525"/>
          </a:xfrm>
        </p:spPr>
        <p:txBody>
          <a:bodyPr>
            <a:noAutofit/>
          </a:bodyPr>
          <a:lstStyle/>
          <a:p>
            <a:r>
              <a:rPr lang="en-US" sz="2800" dirty="0" smtClean="0">
                <a:solidFill>
                  <a:srgbClr val="FF0000"/>
                </a:solidFill>
              </a:rPr>
              <a:t>Europa clipper will provide estimate of ice thickness from response </a:t>
            </a:r>
            <a:r>
              <a:rPr lang="en-US" sz="2800" dirty="0" smtClean="0">
                <a:solidFill>
                  <a:srgbClr val="FF0000"/>
                </a:solidFill>
              </a:rPr>
              <a:t>at synodic period (11.2 hr</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73871DAB-A664-4739-84FE-C3B22635E9C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7703215" cy="1066799"/>
          </a:xfrm>
        </p:spPr>
        <p:txBody>
          <a:bodyPr>
            <a:noAutofit/>
          </a:bodyPr>
          <a:lstStyle/>
          <a:p>
            <a:pPr marL="342900" indent="-342900" algn="l"/>
            <a:r>
              <a:rPr lang="en-US" sz="2000" dirty="0" smtClean="0"/>
              <a:t>	An orbiter can exploit broad-band power that exists in the background (with an integrated power of ~ 150 nT</a:t>
            </a:r>
            <a:r>
              <a:rPr lang="en-US" sz="2000" baseline="30000" dirty="0" smtClean="0"/>
              <a:t>2</a:t>
            </a:r>
            <a:r>
              <a:rPr lang="en-US" sz="2000" dirty="0" smtClean="0"/>
              <a:t>) to sense Europa’s ocean and deep interior.</a:t>
            </a:r>
            <a:endParaRPr lang="en-US" sz="2000" dirty="0"/>
          </a:p>
        </p:txBody>
      </p:sp>
      <p:sp>
        <p:nvSpPr>
          <p:cNvPr id="4" name="Slide Number Placeholder 3"/>
          <p:cNvSpPr>
            <a:spLocks noGrp="1"/>
          </p:cNvSpPr>
          <p:nvPr>
            <p:ph type="sldNum" sz="quarter" idx="12"/>
          </p:nvPr>
        </p:nvSpPr>
        <p:spPr/>
        <p:txBody>
          <a:bodyPr/>
          <a:lstStyle/>
          <a:p>
            <a:fld id="{73871DAB-A664-4739-84FE-C3B22635E9CC}" type="slidenum">
              <a:rPr lang="en-US" smtClean="0"/>
              <a:pPr/>
              <a:t>15</a:t>
            </a:fld>
            <a:endParaRPr lang="en-US" dirty="0"/>
          </a:p>
        </p:txBody>
      </p:sp>
      <p:pic>
        <p:nvPicPr>
          <p:cNvPr id="5" name="Picture 4" descr="C:\krishan1\My missions\Europa\Clipper\Induction sounding signal at Europa.png"/>
          <p:cNvPicPr/>
          <p:nvPr/>
        </p:nvPicPr>
        <p:blipFill>
          <a:blip r:embed="rId3" cstate="print"/>
          <a:srcRect/>
          <a:stretch>
            <a:fillRect/>
          </a:stretch>
        </p:blipFill>
        <p:spPr bwMode="auto">
          <a:xfrm>
            <a:off x="1019888" y="1905000"/>
            <a:ext cx="7216726" cy="4645437"/>
          </a:xfrm>
          <a:prstGeom prst="rect">
            <a:avLst/>
          </a:prstGeom>
          <a:noFill/>
          <a:ln w="9525">
            <a:noFill/>
            <a:miter lim="800000"/>
            <a:headEnd/>
            <a:tailEnd/>
          </a:ln>
        </p:spPr>
      </p:pic>
    </p:spTree>
    <p:extLst>
      <p:ext uri="{BB962C8B-B14F-4D97-AF65-F5344CB8AC3E}">
        <p14:creationId xmlns:p14="http://schemas.microsoft.com/office/powerpoint/2010/main" xmlns="" val="3422035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a:noFill/>
        </p:spPr>
        <p:txBody>
          <a:bodyPr>
            <a:normAutofit fontScale="70000" lnSpcReduction="20000"/>
          </a:bodyPr>
          <a:lstStyle/>
          <a:p>
            <a:r>
              <a:rPr lang="en-GB" dirty="0" smtClean="0"/>
              <a:t>The plasma interaction contribution is determined from global MHD models of Europa/magnetosphere interaction. </a:t>
            </a:r>
          </a:p>
          <a:p>
            <a:r>
              <a:rPr lang="en-GB" dirty="0" smtClean="0"/>
              <a:t>Once the contribution from the plasma interaction is subtracted, the magnetic field can be separated using Gauss’s method into external and internal contributions according to </a:t>
            </a:r>
            <a:endParaRPr lang="en-US" dirty="0" smtClean="0"/>
          </a:p>
          <a:p>
            <a:pPr>
              <a:buNone/>
            </a:pPr>
            <a:r>
              <a:rPr lang="en-GB" dirty="0" smtClean="0"/>
              <a:t>                                     </a:t>
            </a:r>
          </a:p>
          <a:p>
            <a:endParaRPr lang="en-GB" dirty="0" smtClean="0"/>
          </a:p>
          <a:p>
            <a:endParaRPr lang="en-GB" dirty="0" smtClean="0"/>
          </a:p>
          <a:p>
            <a:pPr>
              <a:buNone/>
            </a:pPr>
            <a:r>
              <a:rPr lang="en-GB" dirty="0" smtClean="0"/>
              <a:t>          </a:t>
            </a:r>
            <a:endParaRPr lang="en-US" dirty="0" smtClean="0"/>
          </a:p>
          <a:p>
            <a:r>
              <a:rPr lang="en-GB" dirty="0" smtClean="0"/>
              <a:t>where the complex coefficients </a:t>
            </a:r>
            <a:r>
              <a:rPr lang="en-GB" dirty="0" smtClean="0">
                <a:sym typeface="Symbol"/>
              </a:rPr>
              <a:t></a:t>
            </a:r>
            <a:r>
              <a:rPr lang="en-GB" baseline="-25000" dirty="0" smtClean="0"/>
              <a:t>n</a:t>
            </a:r>
            <a:r>
              <a:rPr lang="en-GB" baseline="30000" dirty="0" smtClean="0"/>
              <a:t>m</a:t>
            </a:r>
            <a:r>
              <a:rPr lang="en-GB" dirty="0" smtClean="0"/>
              <a:t> (</a:t>
            </a:r>
            <a:r>
              <a:rPr lang="en-GB" dirty="0" smtClean="0">
                <a:sym typeface="Symbol"/>
              </a:rPr>
              <a:t></a:t>
            </a:r>
            <a:r>
              <a:rPr lang="en-GB" baseline="-25000" dirty="0" smtClean="0"/>
              <a:t>l</a:t>
            </a:r>
            <a:r>
              <a:rPr lang="en-GB" dirty="0" smtClean="0"/>
              <a:t>) and </a:t>
            </a:r>
            <a:r>
              <a:rPr lang="en-GB" dirty="0" smtClean="0">
                <a:sym typeface="Symbol"/>
              </a:rPr>
              <a:t></a:t>
            </a:r>
            <a:r>
              <a:rPr lang="en-GB" baseline="-25000" dirty="0" smtClean="0"/>
              <a:t>n</a:t>
            </a:r>
            <a:r>
              <a:rPr lang="en-GB" baseline="30000" dirty="0" smtClean="0"/>
              <a:t>m</a:t>
            </a:r>
            <a:r>
              <a:rPr lang="en-GB" dirty="0" smtClean="0"/>
              <a:t> (</a:t>
            </a:r>
            <a:r>
              <a:rPr lang="en-GB" dirty="0" smtClean="0">
                <a:sym typeface="Symbol"/>
              </a:rPr>
              <a:t></a:t>
            </a:r>
            <a:r>
              <a:rPr lang="en-GB" baseline="-25000" dirty="0" smtClean="0"/>
              <a:t>l </a:t>
            </a:r>
            <a:r>
              <a:rPr lang="en-GB" dirty="0" smtClean="0"/>
              <a:t>) represent the internal and external parts of the field. Both are functions of the inducing frequencies </a:t>
            </a:r>
            <a:r>
              <a:rPr lang="en-GB" dirty="0" smtClean="0">
                <a:sym typeface="Symbol"/>
              </a:rPr>
              <a:t></a:t>
            </a:r>
            <a:r>
              <a:rPr lang="en-GB" baseline="-25000" dirty="0" smtClean="0"/>
              <a:t>l </a:t>
            </a:r>
            <a:r>
              <a:rPr lang="en-GB" dirty="0" smtClean="0"/>
              <a:t>and are related to the real coefficients by </a:t>
            </a:r>
            <a:r>
              <a:rPr lang="en-GB" dirty="0" smtClean="0">
                <a:sym typeface="Symbol"/>
              </a:rPr>
              <a:t></a:t>
            </a:r>
            <a:r>
              <a:rPr lang="en-GB" baseline="-25000" dirty="0" smtClean="0"/>
              <a:t>n</a:t>
            </a:r>
            <a:r>
              <a:rPr lang="en-GB" baseline="30000" dirty="0" smtClean="0"/>
              <a:t>m</a:t>
            </a:r>
            <a:r>
              <a:rPr lang="en-GB" dirty="0" smtClean="0"/>
              <a:t> = </a:t>
            </a:r>
            <a:r>
              <a:rPr lang="en-GB" dirty="0" smtClean="0"/>
              <a:t>g</a:t>
            </a:r>
            <a:r>
              <a:rPr lang="en-GB" baseline="-25000" dirty="0" smtClean="0"/>
              <a:t>n</a:t>
            </a:r>
            <a:r>
              <a:rPr lang="en-GB" baseline="30000" dirty="0" smtClean="0"/>
              <a:t>m</a:t>
            </a:r>
            <a:r>
              <a:rPr lang="en-GB" baseline="30000" dirty="0" smtClean="0"/>
              <a:t> </a:t>
            </a:r>
            <a:r>
              <a:rPr lang="en-GB" dirty="0" smtClean="0"/>
              <a:t>- </a:t>
            </a:r>
            <a:r>
              <a:rPr lang="en-GB" dirty="0" smtClean="0"/>
              <a:t>i</a:t>
            </a:r>
            <a:r>
              <a:rPr lang="en-GB" dirty="0" smtClean="0"/>
              <a:t> </a:t>
            </a:r>
            <a:r>
              <a:rPr lang="en-GB" dirty="0" err="1" smtClean="0"/>
              <a:t>h</a:t>
            </a:r>
            <a:r>
              <a:rPr lang="en-GB" baseline="-25000" dirty="0" err="1" smtClean="0"/>
              <a:t>n</a:t>
            </a:r>
            <a:r>
              <a:rPr lang="en-GB" baseline="30000" dirty="0" err="1" smtClean="0"/>
              <a:t>m</a:t>
            </a:r>
            <a:r>
              <a:rPr lang="en-GB" dirty="0" smtClean="0"/>
              <a:t> and </a:t>
            </a:r>
            <a:r>
              <a:rPr lang="en-GB" dirty="0" smtClean="0">
                <a:sym typeface="Symbol"/>
              </a:rPr>
              <a:t></a:t>
            </a:r>
            <a:r>
              <a:rPr lang="en-GB" baseline="-25000" dirty="0" smtClean="0"/>
              <a:t>n</a:t>
            </a:r>
            <a:r>
              <a:rPr lang="en-GB" baseline="30000" dirty="0" smtClean="0"/>
              <a:t>m </a:t>
            </a:r>
            <a:r>
              <a:rPr lang="en-GB" dirty="0" smtClean="0"/>
              <a:t>= </a:t>
            </a:r>
            <a:r>
              <a:rPr lang="en-GB" dirty="0" err="1" smtClean="0"/>
              <a:t>G</a:t>
            </a:r>
            <a:r>
              <a:rPr lang="en-GB" baseline="-25000" dirty="0" err="1" smtClean="0"/>
              <a:t>n</a:t>
            </a:r>
            <a:r>
              <a:rPr lang="en-GB" baseline="30000" dirty="0" err="1" smtClean="0"/>
              <a:t>m</a:t>
            </a:r>
            <a:r>
              <a:rPr lang="en-GB" dirty="0" smtClean="0"/>
              <a:t> - </a:t>
            </a:r>
            <a:r>
              <a:rPr lang="en-GB" dirty="0" err="1" smtClean="0"/>
              <a:t>i</a:t>
            </a:r>
            <a:r>
              <a:rPr lang="en-GB" dirty="0" smtClean="0"/>
              <a:t> </a:t>
            </a:r>
            <a:r>
              <a:rPr lang="en-GB" dirty="0" err="1" smtClean="0"/>
              <a:t>H</a:t>
            </a:r>
            <a:r>
              <a:rPr lang="en-GB" baseline="-25000" dirty="0" err="1" smtClean="0"/>
              <a:t>n</a:t>
            </a:r>
            <a:r>
              <a:rPr lang="en-GB" baseline="30000" dirty="0" err="1" smtClean="0"/>
              <a:t>m</a:t>
            </a:r>
            <a:r>
              <a:rPr lang="en-GB" dirty="0" smtClean="0"/>
              <a:t>.  </a:t>
            </a:r>
            <a:r>
              <a:rPr lang="en-GB" dirty="0" err="1" smtClean="0"/>
              <a:t>Y</a:t>
            </a:r>
            <a:r>
              <a:rPr lang="en-GB" baseline="-25000" dirty="0" err="1" smtClean="0"/>
              <a:t>n</a:t>
            </a:r>
            <a:r>
              <a:rPr lang="en-GB" baseline="30000" dirty="0" err="1" smtClean="0"/>
              <a:t>m</a:t>
            </a:r>
            <a:r>
              <a:rPr lang="en-GB" dirty="0" smtClean="0"/>
              <a:t> are the complex spherical harmonics, </a:t>
            </a:r>
            <a:r>
              <a:rPr lang="en-GB" dirty="0" smtClean="0">
                <a:sym typeface="Symbol"/>
              </a:rPr>
              <a:t></a:t>
            </a:r>
            <a:r>
              <a:rPr lang="en-GB" dirty="0" smtClean="0"/>
              <a:t>, </a:t>
            </a:r>
            <a:r>
              <a:rPr lang="en-GB" dirty="0" smtClean="0">
                <a:sym typeface="Symbol"/>
              </a:rPr>
              <a:t></a:t>
            </a:r>
            <a:r>
              <a:rPr lang="en-GB" dirty="0" smtClean="0"/>
              <a:t> and </a:t>
            </a:r>
            <a:r>
              <a:rPr lang="en-GB" dirty="0" err="1" smtClean="0"/>
              <a:t>r</a:t>
            </a:r>
            <a:r>
              <a:rPr lang="en-GB" dirty="0" smtClean="0"/>
              <a:t> are the azimuth, longitude and radial distance in spherical coordinates, R the reference surface, here the radius of Europa, and Re the real part of the expression.</a:t>
            </a:r>
            <a:endParaRPr lang="en-US" dirty="0"/>
          </a:p>
        </p:txBody>
      </p:sp>
      <p:sp>
        <p:nvSpPr>
          <p:cNvPr id="3" name="Title 2"/>
          <p:cNvSpPr>
            <a:spLocks noGrp="1"/>
          </p:cNvSpPr>
          <p:nvPr>
            <p:ph type="title"/>
          </p:nvPr>
        </p:nvSpPr>
        <p:spPr>
          <a:xfrm>
            <a:off x="457200" y="274638"/>
            <a:ext cx="8229600" cy="868362"/>
          </a:xfrm>
          <a:noFill/>
        </p:spPr>
        <p:txBody>
          <a:bodyPr>
            <a:noAutofit/>
          </a:bodyPr>
          <a:lstStyle/>
          <a:p>
            <a:r>
              <a:rPr lang="en-US" sz="3200" dirty="0" smtClean="0"/>
              <a:t>Multi-frequency induction </a:t>
            </a:r>
            <a:r>
              <a:rPr lang="en-US" sz="3200" dirty="0" smtClean="0"/>
              <a:t>inversion from magnetometer data from an orbiter</a:t>
            </a:r>
            <a:endParaRPr lang="en-US" sz="3200" dirty="0"/>
          </a:p>
        </p:txBody>
      </p:sp>
      <p:sp>
        <p:nvSpPr>
          <p:cNvPr id="4" name="Date Placeholder 3"/>
          <p:cNvSpPr>
            <a:spLocks noGrp="1"/>
          </p:cNvSpPr>
          <p:nvPr>
            <p:ph type="dt" sz="half" idx="10"/>
          </p:nvPr>
        </p:nvSpPr>
        <p:spPr>
          <a:noFill/>
        </p:spPr>
        <p:txBody>
          <a:bodyPr/>
          <a:lstStyle/>
          <a:p>
            <a:pPr fontAlgn="base">
              <a:spcBef>
                <a:spcPct val="0"/>
              </a:spcBef>
              <a:spcAft>
                <a:spcPct val="0"/>
              </a:spcAft>
              <a:defRPr/>
            </a:pPr>
            <a:fld id="{AE2E3E2E-B073-49C9-A517-83A1AFB06ED8}" type="datetime1">
              <a:rPr lang="en-US" smtClean="0"/>
              <a:pPr fontAlgn="base">
                <a:spcBef>
                  <a:spcPct val="0"/>
                </a:spcBef>
                <a:spcAft>
                  <a:spcPct val="0"/>
                </a:spcAft>
                <a:defRPr/>
              </a:pPr>
              <a:t>9/6/2016</a:t>
            </a:fld>
            <a:endParaRPr lang="en-US" dirty="0"/>
          </a:p>
        </p:txBody>
      </p:sp>
      <p:sp>
        <p:nvSpPr>
          <p:cNvPr id="5" name="Slide Number Placeholder 4"/>
          <p:cNvSpPr>
            <a:spLocks noGrp="1"/>
          </p:cNvSpPr>
          <p:nvPr>
            <p:ph type="sldNum" sz="quarter" idx="11"/>
          </p:nvPr>
        </p:nvSpPr>
        <p:spPr>
          <a:noFill/>
        </p:spPr>
        <p:txBody>
          <a:bodyPr/>
          <a:lstStyle/>
          <a:p>
            <a:pPr fontAlgn="base">
              <a:spcBef>
                <a:spcPct val="0"/>
              </a:spcBef>
              <a:spcAft>
                <a:spcPct val="0"/>
              </a:spcAft>
            </a:pPr>
            <a:fld id="{9D9E6352-91F9-41F1-8B33-CECE3EF25530}" type="slidenum">
              <a:rPr lang="en-US" smtClean="0">
                <a:ea typeface="ヒラギノ角ゴ Pro W3" pitchFamily="-112" charset="-128"/>
              </a:rPr>
              <a:pPr fontAlgn="base">
                <a:spcBef>
                  <a:spcPct val="0"/>
                </a:spcBef>
                <a:spcAft>
                  <a:spcPct val="0"/>
                </a:spcAft>
              </a:pPr>
              <a:t>16</a:t>
            </a:fld>
            <a:endParaRPr lang="en-US" dirty="0" smtClean="0">
              <a:ea typeface="ヒラギノ角ゴ Pro W3" pitchFamily="-112" charset="-128"/>
            </a:endParaRPr>
          </a:p>
        </p:txBody>
      </p:sp>
      <p:sp>
        <p:nvSpPr>
          <p:cNvPr id="6" name="Footer Placeholder 5"/>
          <p:cNvSpPr>
            <a:spLocks noGrp="1"/>
          </p:cNvSpPr>
          <p:nvPr>
            <p:ph type="ftr" sz="quarter" idx="12"/>
          </p:nvPr>
        </p:nvSpPr>
        <p:spPr>
          <a:noFill/>
        </p:spPr>
        <p:txBody>
          <a:bodyPr/>
          <a:lstStyle/>
          <a:p>
            <a:pPr fontAlgn="base">
              <a:spcBef>
                <a:spcPct val="0"/>
              </a:spcBef>
              <a:spcAft>
                <a:spcPct val="0"/>
              </a:spcAft>
              <a:defRPr/>
            </a:pPr>
            <a:endParaRPr lang="en-US" dirty="0"/>
          </a:p>
        </p:txBody>
      </p:sp>
      <p:pic>
        <p:nvPicPr>
          <p:cNvPr id="10" name="Picture 9"/>
          <p:cNvPicPr/>
          <p:nvPr/>
        </p:nvPicPr>
        <p:blipFill>
          <a:blip r:embed="rId2" cstate="print"/>
          <a:srcRect/>
          <a:stretch>
            <a:fillRect/>
          </a:stretch>
        </p:blipFill>
        <p:spPr bwMode="auto">
          <a:xfrm>
            <a:off x="304800" y="2743200"/>
            <a:ext cx="8534417" cy="1364426"/>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871DAB-A664-4739-84FE-C3B22635E9CC}" type="slidenum">
              <a:rPr lang="en-US" smtClean="0"/>
              <a:pPr/>
              <a:t>17</a:t>
            </a:fld>
            <a:endParaRPr lang="en-US"/>
          </a:p>
        </p:txBody>
      </p:sp>
      <p:sp>
        <p:nvSpPr>
          <p:cNvPr id="7" name="Rectangle 6"/>
          <p:cNvSpPr/>
          <p:nvPr/>
        </p:nvSpPr>
        <p:spPr>
          <a:xfrm>
            <a:off x="5486400" y="1066800"/>
            <a:ext cx="3505200" cy="4893647"/>
          </a:xfrm>
          <a:prstGeom prst="rect">
            <a:avLst/>
          </a:prstGeom>
        </p:spPr>
        <p:txBody>
          <a:bodyPr wrap="square">
            <a:spAutoFit/>
          </a:bodyPr>
          <a:lstStyle/>
          <a:p>
            <a:pPr>
              <a:buFont typeface="Arial" pitchFamily="34" charset="0"/>
              <a:buChar char="•"/>
            </a:pPr>
            <a:r>
              <a:rPr lang="en-US" sz="2400" dirty="0" smtClean="0">
                <a:solidFill>
                  <a:srgbClr val="000000"/>
                </a:solidFill>
              </a:rPr>
              <a:t> Because of limited data, Europa clipper will use periods only up to 85.2 hrs for induction studies.</a:t>
            </a:r>
          </a:p>
          <a:p>
            <a:pPr>
              <a:buFont typeface="Arial" pitchFamily="34" charset="0"/>
              <a:buChar char="•"/>
            </a:pPr>
            <a:r>
              <a:rPr lang="en-US" sz="2400" dirty="0">
                <a:solidFill>
                  <a:srgbClr val="000000"/>
                </a:solidFill>
              </a:rPr>
              <a:t> </a:t>
            </a:r>
            <a:r>
              <a:rPr lang="en-US" sz="2400" dirty="0" smtClean="0">
                <a:solidFill>
                  <a:srgbClr val="000000"/>
                </a:solidFill>
              </a:rPr>
              <a:t>A Europa orbiter can use much longer periods (several weeks) that penetrate deeper into Europa’s ocean and are not saturated in response with respect to ocean thickness.</a:t>
            </a:r>
            <a:endParaRPr lang="en-US" sz="2400" dirty="0" smtClean="0">
              <a:solidFill>
                <a:srgbClr val="000000"/>
              </a:solidFill>
            </a:endParaRPr>
          </a:p>
          <a:p>
            <a:endParaRPr lang="en-US" sz="2400" dirty="0">
              <a:solidFill>
                <a:srgbClr val="000000"/>
              </a:solidFill>
            </a:endParaRPr>
          </a:p>
        </p:txBody>
      </p:sp>
      <p:pic>
        <p:nvPicPr>
          <p:cNvPr id="410626" name="Picture 2" descr="C:\krishan1\My missions\Europa\Clipper\ICE-MAG\Pre selection\Inudction at multiple frequencies_color3.png"/>
          <p:cNvPicPr>
            <a:picLocks noChangeAspect="1" noChangeArrowheads="1"/>
          </p:cNvPicPr>
          <p:nvPr/>
        </p:nvPicPr>
        <p:blipFill>
          <a:blip r:embed="rId2" cstate="print"/>
          <a:srcRect/>
          <a:stretch>
            <a:fillRect/>
          </a:stretch>
        </p:blipFill>
        <p:spPr bwMode="auto">
          <a:xfrm>
            <a:off x="745486" y="609600"/>
            <a:ext cx="4588514" cy="5615769"/>
          </a:xfrm>
          <a:prstGeom prst="rect">
            <a:avLst/>
          </a:prstGeom>
          <a:noFill/>
        </p:spPr>
      </p:pic>
    </p:spTree>
    <p:extLst>
      <p:ext uri="{BB962C8B-B14F-4D97-AF65-F5344CB8AC3E}">
        <p14:creationId xmlns:p14="http://schemas.microsoft.com/office/powerpoint/2010/main" xmlns="" val="2203268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509"/>
            <a:ext cx="8229600" cy="656492"/>
          </a:xfrm>
        </p:spPr>
        <p:txBody>
          <a:bodyPr rtlCol="0">
            <a:noAutofit/>
          </a:bodyPr>
          <a:lstStyle/>
          <a:p>
            <a:pPr eaLnBrk="1" fontAlgn="auto" hangingPunct="1">
              <a:spcAft>
                <a:spcPts val="0"/>
              </a:spcAft>
              <a:defRPr/>
            </a:pPr>
            <a:r>
              <a:rPr lang="en-US" sz="3200" dirty="0" smtClean="0">
                <a:solidFill>
                  <a:srgbClr val="FF0000"/>
                </a:solidFill>
              </a:rPr>
              <a:t>Conclusions</a:t>
            </a:r>
          </a:p>
        </p:txBody>
      </p:sp>
      <p:sp>
        <p:nvSpPr>
          <p:cNvPr id="34819" name="Content Placeholder 2"/>
          <p:cNvSpPr>
            <a:spLocks noGrp="1"/>
          </p:cNvSpPr>
          <p:nvPr>
            <p:ph idx="1"/>
          </p:nvPr>
        </p:nvSpPr>
        <p:spPr>
          <a:xfrm>
            <a:off x="228600" y="685800"/>
            <a:ext cx="8709025" cy="6065837"/>
          </a:xfrm>
        </p:spPr>
        <p:txBody>
          <a:bodyPr>
            <a:noAutofit/>
          </a:bodyPr>
          <a:lstStyle/>
          <a:p>
            <a:r>
              <a:rPr lang="en-US" sz="2400" dirty="0" smtClean="0"/>
              <a:t>Galileo magnetometer data unambiguously confirm the presence of a </a:t>
            </a:r>
            <a:r>
              <a:rPr lang="en-US" sz="2400" dirty="0"/>
              <a:t>liquid water ocean but are not robust enough to put reliable constraints on ice thickness, ocean thickness and ocean salinity.</a:t>
            </a:r>
          </a:p>
          <a:p>
            <a:pPr eaLnBrk="1" hangingPunct="1"/>
            <a:r>
              <a:rPr lang="en-US" altLang="en-US" sz="2400" dirty="0"/>
              <a:t>Europa Clipper mission would </a:t>
            </a:r>
            <a:r>
              <a:rPr lang="en-US" altLang="en-US" sz="2400" dirty="0" smtClean="0"/>
              <a:t>provide estimates of response at both </a:t>
            </a:r>
            <a:r>
              <a:rPr lang="en-US" altLang="en-US" sz="2400" dirty="0"/>
              <a:t>the 11 hr  and the 85 hour waves.</a:t>
            </a:r>
          </a:p>
          <a:p>
            <a:pPr eaLnBrk="1" hangingPunct="1"/>
            <a:r>
              <a:rPr lang="en-US" altLang="en-US" sz="2400" dirty="0" smtClean="0"/>
              <a:t>For </a:t>
            </a:r>
            <a:r>
              <a:rPr lang="en-US" altLang="en-US" sz="2400" dirty="0"/>
              <a:t>a  certain range of ocean thickness and conductivity (both large), the ocean thickness and the </a:t>
            </a:r>
            <a:r>
              <a:rPr lang="en-US" altLang="en-US" sz="2400" dirty="0" smtClean="0"/>
              <a:t>conductivity, Europa Clipper may provide unique values of ocean thickness and conductivity.</a:t>
            </a:r>
            <a:endParaRPr lang="en-US" altLang="en-US" sz="2400" dirty="0"/>
          </a:p>
          <a:p>
            <a:pPr eaLnBrk="1" hangingPunct="1"/>
            <a:r>
              <a:rPr lang="en-US" altLang="en-US" sz="2400" dirty="0"/>
              <a:t>Thus Europa Clipper would </a:t>
            </a:r>
            <a:r>
              <a:rPr lang="en-US" altLang="en-US" sz="2400" dirty="0" smtClean="0"/>
              <a:t>further improve </a:t>
            </a:r>
            <a:r>
              <a:rPr lang="en-US" altLang="en-US" sz="2400" dirty="0"/>
              <a:t>upon our knowledge of what we learned from Galileo</a:t>
            </a:r>
            <a:r>
              <a:rPr lang="en-US" altLang="en-US" sz="2400" dirty="0" smtClean="0"/>
              <a:t>.</a:t>
            </a:r>
          </a:p>
          <a:p>
            <a:pPr eaLnBrk="1" hangingPunct="1"/>
            <a:r>
              <a:rPr lang="en-US" altLang="en-US" sz="2400" dirty="0" smtClean="0"/>
              <a:t>However, a Europa Orbiter can provide estimates of signal strength and response at a much broader range of frequencies.</a:t>
            </a:r>
          </a:p>
          <a:p>
            <a:pPr eaLnBrk="1" hangingPunct="1"/>
            <a:r>
              <a:rPr lang="en-US" altLang="en-US" sz="2400" dirty="0" smtClean="0"/>
              <a:t>Europa Orbiter would be able to provide unique </a:t>
            </a:r>
            <a:r>
              <a:rPr lang="en-US" altLang="en-US" sz="2400" smtClean="0"/>
              <a:t>and accurate estimates </a:t>
            </a:r>
            <a:r>
              <a:rPr lang="en-US" altLang="en-US" sz="2400" dirty="0" smtClean="0"/>
              <a:t>of ice thickness, ocean thickness and its conductivity.</a:t>
            </a:r>
            <a:endParaRPr lang="en-US" altLang="en-US" sz="2400" dirty="0"/>
          </a:p>
        </p:txBody>
      </p:sp>
    </p:spTree>
    <p:extLst>
      <p:ext uri="{BB962C8B-B14F-4D97-AF65-F5344CB8AC3E}">
        <p14:creationId xmlns:p14="http://schemas.microsoft.com/office/powerpoint/2010/main" xmlns="" val="38060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xfrm>
            <a:off x="6553200" y="6400800"/>
            <a:ext cx="2133600" cy="365125"/>
          </a:xfrm>
          <a:noFill/>
        </p:spPr>
        <p:txBody>
          <a:bodyPr/>
          <a:lstStyle/>
          <a:p>
            <a:fld id="{E8A12DCD-95AF-4870-A91B-8BC473127F50}" type="slidenum">
              <a:rPr lang="en-US">
                <a:latin typeface="Times New Roman" charset="0"/>
              </a:rPr>
              <a:pPr/>
              <a:t>2</a:t>
            </a:fld>
            <a:endParaRPr lang="en-US" dirty="0">
              <a:latin typeface="Times New Roman" charset="0"/>
            </a:endParaRPr>
          </a:p>
        </p:txBody>
      </p:sp>
      <p:grpSp>
        <p:nvGrpSpPr>
          <p:cNvPr id="2" name="Group 2"/>
          <p:cNvGrpSpPr>
            <a:grpSpLocks/>
          </p:cNvGrpSpPr>
          <p:nvPr/>
        </p:nvGrpSpPr>
        <p:grpSpPr bwMode="auto">
          <a:xfrm>
            <a:off x="1905000" y="920750"/>
            <a:ext cx="2520950" cy="2508250"/>
            <a:chOff x="1357" y="1151"/>
            <a:chExt cx="1588" cy="1580"/>
          </a:xfrm>
        </p:grpSpPr>
        <p:sp>
          <p:nvSpPr>
            <p:cNvPr id="1051" name="Line 3"/>
            <p:cNvSpPr>
              <a:spLocks noChangeAspect="1" noChangeShapeType="1"/>
            </p:cNvSpPr>
            <p:nvPr/>
          </p:nvSpPr>
          <p:spPr bwMode="auto">
            <a:xfrm flipV="1">
              <a:off x="2414" y="1953"/>
              <a:ext cx="61" cy="70"/>
            </a:xfrm>
            <a:prstGeom prst="line">
              <a:avLst/>
            </a:prstGeom>
            <a:noFill/>
            <a:ln w="19050">
              <a:solidFill>
                <a:schemeClr val="accent1"/>
              </a:solidFill>
              <a:round/>
              <a:headEnd type="triangle" w="med" len="med"/>
              <a:tailEnd type="none" w="med" len="lg"/>
            </a:ln>
          </p:spPr>
          <p:txBody>
            <a:bodyPr/>
            <a:lstStyle/>
            <a:p>
              <a:endParaRPr lang="en-US" dirty="0"/>
            </a:p>
          </p:txBody>
        </p:sp>
        <p:sp>
          <p:nvSpPr>
            <p:cNvPr id="1052" name="Line 4"/>
            <p:cNvSpPr>
              <a:spLocks noChangeAspect="1" noChangeShapeType="1"/>
            </p:cNvSpPr>
            <p:nvPr/>
          </p:nvSpPr>
          <p:spPr bwMode="auto">
            <a:xfrm>
              <a:off x="2400" y="2131"/>
              <a:ext cx="66" cy="89"/>
            </a:xfrm>
            <a:prstGeom prst="line">
              <a:avLst/>
            </a:prstGeom>
            <a:noFill/>
            <a:ln w="19050">
              <a:solidFill>
                <a:schemeClr val="accent1"/>
              </a:solidFill>
              <a:round/>
              <a:headEnd type="triangle" w="med" len="med"/>
              <a:tailEnd type="none" w="med" len="lg"/>
            </a:ln>
          </p:spPr>
          <p:txBody>
            <a:bodyPr/>
            <a:lstStyle/>
            <a:p>
              <a:endParaRPr lang="en-US" dirty="0"/>
            </a:p>
          </p:txBody>
        </p:sp>
        <p:grpSp>
          <p:nvGrpSpPr>
            <p:cNvPr id="3" name="Group 5"/>
            <p:cNvGrpSpPr>
              <a:grpSpLocks/>
            </p:cNvGrpSpPr>
            <p:nvPr/>
          </p:nvGrpSpPr>
          <p:grpSpPr bwMode="auto">
            <a:xfrm>
              <a:off x="1357" y="1151"/>
              <a:ext cx="1588" cy="1580"/>
              <a:chOff x="1357" y="1151"/>
              <a:chExt cx="1588" cy="1580"/>
            </a:xfrm>
          </p:grpSpPr>
          <p:grpSp>
            <p:nvGrpSpPr>
              <p:cNvPr id="4" name="Group 6"/>
              <p:cNvGrpSpPr>
                <a:grpSpLocks/>
              </p:cNvGrpSpPr>
              <p:nvPr/>
            </p:nvGrpSpPr>
            <p:grpSpPr bwMode="auto">
              <a:xfrm>
                <a:off x="1717" y="1151"/>
                <a:ext cx="1228" cy="1580"/>
                <a:chOff x="1717" y="1151"/>
                <a:chExt cx="1228" cy="1580"/>
              </a:xfrm>
            </p:grpSpPr>
            <p:grpSp>
              <p:nvGrpSpPr>
                <p:cNvPr id="5" name="Group 7"/>
                <p:cNvGrpSpPr>
                  <a:grpSpLocks noChangeAspect="1"/>
                </p:cNvGrpSpPr>
                <p:nvPr/>
              </p:nvGrpSpPr>
              <p:grpSpPr bwMode="auto">
                <a:xfrm>
                  <a:off x="1717" y="1423"/>
                  <a:ext cx="815" cy="1308"/>
                  <a:chOff x="2542" y="1460"/>
                  <a:chExt cx="917" cy="1375"/>
                </a:xfrm>
              </p:grpSpPr>
              <p:sp>
                <p:nvSpPr>
                  <p:cNvPr id="1062" name="Oval 8"/>
                  <p:cNvSpPr>
                    <a:spLocks noChangeAspect="1" noChangeArrowheads="1"/>
                  </p:cNvSpPr>
                  <p:nvPr/>
                </p:nvSpPr>
                <p:spPr bwMode="auto">
                  <a:xfrm>
                    <a:off x="2542" y="2101"/>
                    <a:ext cx="896" cy="734"/>
                  </a:xfrm>
                  <a:prstGeom prst="ellipse">
                    <a:avLst/>
                  </a:prstGeom>
                  <a:noFill/>
                  <a:ln w="28575">
                    <a:solidFill>
                      <a:schemeClr val="accent1"/>
                    </a:solidFill>
                    <a:round/>
                    <a:headEnd/>
                    <a:tailEnd/>
                  </a:ln>
                </p:spPr>
                <p:txBody>
                  <a:bodyPr wrap="none" anchor="ctr"/>
                  <a:lstStyle/>
                  <a:p>
                    <a:endParaRPr lang="en-US" dirty="0"/>
                  </a:p>
                </p:txBody>
              </p:sp>
              <p:sp>
                <p:nvSpPr>
                  <p:cNvPr id="1063" name="Oval 9"/>
                  <p:cNvSpPr>
                    <a:spLocks noChangeAspect="1" noChangeArrowheads="1"/>
                  </p:cNvSpPr>
                  <p:nvPr/>
                </p:nvSpPr>
                <p:spPr bwMode="auto">
                  <a:xfrm>
                    <a:off x="2563" y="1460"/>
                    <a:ext cx="896" cy="735"/>
                  </a:xfrm>
                  <a:prstGeom prst="ellipse">
                    <a:avLst/>
                  </a:prstGeom>
                  <a:noFill/>
                  <a:ln w="28575">
                    <a:solidFill>
                      <a:schemeClr val="accent1"/>
                    </a:solidFill>
                    <a:round/>
                    <a:headEnd/>
                    <a:tailEnd/>
                  </a:ln>
                </p:spPr>
                <p:txBody>
                  <a:bodyPr wrap="none" anchor="ctr"/>
                  <a:lstStyle/>
                  <a:p>
                    <a:endParaRPr lang="en-US" dirty="0"/>
                  </a:p>
                </p:txBody>
              </p:sp>
              <p:sp>
                <p:nvSpPr>
                  <p:cNvPr id="1064" name="Line 10"/>
                  <p:cNvSpPr>
                    <a:spLocks noChangeAspect="1" noChangeShapeType="1"/>
                  </p:cNvSpPr>
                  <p:nvPr/>
                </p:nvSpPr>
                <p:spPr bwMode="auto">
                  <a:xfrm>
                    <a:off x="2966" y="1460"/>
                    <a:ext cx="124" cy="1"/>
                  </a:xfrm>
                  <a:prstGeom prst="line">
                    <a:avLst/>
                  </a:prstGeom>
                  <a:noFill/>
                  <a:ln w="19050">
                    <a:solidFill>
                      <a:schemeClr val="accent1"/>
                    </a:solidFill>
                    <a:round/>
                    <a:headEnd type="none" w="sm" len="sm"/>
                    <a:tailEnd type="stealth" w="med" len="lg"/>
                  </a:ln>
                </p:spPr>
                <p:txBody>
                  <a:bodyPr/>
                  <a:lstStyle/>
                  <a:p>
                    <a:endParaRPr lang="en-US" dirty="0"/>
                  </a:p>
                </p:txBody>
              </p:sp>
              <p:sp>
                <p:nvSpPr>
                  <p:cNvPr id="1065" name="Line 11"/>
                  <p:cNvSpPr>
                    <a:spLocks noChangeAspect="1" noChangeShapeType="1"/>
                  </p:cNvSpPr>
                  <p:nvPr/>
                </p:nvSpPr>
                <p:spPr bwMode="auto">
                  <a:xfrm>
                    <a:off x="2926" y="2834"/>
                    <a:ext cx="124" cy="1"/>
                  </a:xfrm>
                  <a:prstGeom prst="line">
                    <a:avLst/>
                  </a:prstGeom>
                  <a:noFill/>
                  <a:ln w="19050">
                    <a:solidFill>
                      <a:schemeClr val="accent1"/>
                    </a:solidFill>
                    <a:round/>
                    <a:headEnd type="none" w="sm" len="sm"/>
                    <a:tailEnd type="stealth" w="med" len="lg"/>
                  </a:ln>
                </p:spPr>
                <p:txBody>
                  <a:bodyPr/>
                  <a:lstStyle/>
                  <a:p>
                    <a:endParaRPr lang="en-US" dirty="0"/>
                  </a:p>
                </p:txBody>
              </p:sp>
            </p:grpSp>
            <p:grpSp>
              <p:nvGrpSpPr>
                <p:cNvPr id="6" name="Group 12"/>
                <p:cNvGrpSpPr>
                  <a:grpSpLocks noChangeAspect="1"/>
                </p:cNvGrpSpPr>
                <p:nvPr/>
              </p:nvGrpSpPr>
              <p:grpSpPr bwMode="auto">
                <a:xfrm>
                  <a:off x="2099" y="1151"/>
                  <a:ext cx="846" cy="291"/>
                  <a:chOff x="4729" y="670"/>
                  <a:chExt cx="2279" cy="731"/>
                </a:xfrm>
              </p:grpSpPr>
              <p:sp>
                <p:nvSpPr>
                  <p:cNvPr id="1060" name="Rectangle 13"/>
                  <p:cNvSpPr>
                    <a:spLocks noChangeAspect="1" noChangeArrowheads="1"/>
                  </p:cNvSpPr>
                  <p:nvPr/>
                </p:nvSpPr>
                <p:spPr bwMode="auto">
                  <a:xfrm>
                    <a:off x="4763" y="720"/>
                    <a:ext cx="385" cy="193"/>
                  </a:xfrm>
                  <a:prstGeom prst="rect">
                    <a:avLst/>
                  </a:prstGeom>
                  <a:solidFill>
                    <a:schemeClr val="bg1"/>
                  </a:solidFill>
                  <a:ln w="19050">
                    <a:noFill/>
                    <a:miter lim="800000"/>
                    <a:headEnd/>
                    <a:tailEnd/>
                  </a:ln>
                </p:spPr>
                <p:txBody>
                  <a:bodyPr wrap="none" anchor="ctr"/>
                  <a:lstStyle/>
                  <a:p>
                    <a:endParaRPr lang="en-US" dirty="0"/>
                  </a:p>
                </p:txBody>
              </p:sp>
              <p:sp>
                <p:nvSpPr>
                  <p:cNvPr id="1061" name="Rectangle 14"/>
                  <p:cNvSpPr>
                    <a:spLocks noChangeAspect="1" noChangeArrowheads="1"/>
                  </p:cNvSpPr>
                  <p:nvPr/>
                </p:nvSpPr>
                <p:spPr bwMode="auto">
                  <a:xfrm>
                    <a:off x="4729" y="670"/>
                    <a:ext cx="2279" cy="731"/>
                  </a:xfrm>
                  <a:prstGeom prst="rect">
                    <a:avLst/>
                  </a:prstGeom>
                  <a:noFill/>
                  <a:ln w="19050">
                    <a:noFill/>
                    <a:miter lim="800000"/>
                    <a:headEnd/>
                    <a:tailEnd/>
                  </a:ln>
                </p:spPr>
                <p:txBody>
                  <a:bodyPr wrap="none" lIns="92075" tIns="46038" rIns="92075" bIns="46038">
                    <a:spAutoFit/>
                  </a:bodyPr>
                  <a:lstStyle/>
                  <a:p>
                    <a:pPr>
                      <a:spcBef>
                        <a:spcPct val="0"/>
                      </a:spcBef>
                      <a:buFontTx/>
                      <a:buNone/>
                    </a:pPr>
                    <a:r>
                      <a:rPr lang="en-US" sz="2400" dirty="0">
                        <a:solidFill>
                          <a:schemeClr val="accent1"/>
                        </a:solidFill>
                        <a:latin typeface="Times New Roman" charset="0"/>
                      </a:rPr>
                      <a:t>B</a:t>
                    </a:r>
                    <a:r>
                      <a:rPr lang="en-US" sz="2400" baseline="-25000" dirty="0">
                        <a:solidFill>
                          <a:schemeClr val="accent1"/>
                        </a:solidFill>
                        <a:latin typeface="Times New Roman" charset="0"/>
                      </a:rPr>
                      <a:t>Induced</a:t>
                    </a:r>
                    <a:r>
                      <a:rPr lang="en-US" sz="2400" b="0" dirty="0">
                        <a:solidFill>
                          <a:schemeClr val="accent1"/>
                        </a:solidFill>
                        <a:latin typeface="Times New Roman" charset="0"/>
                      </a:rPr>
                      <a:t>(t)</a:t>
                    </a:r>
                  </a:p>
                </p:txBody>
              </p:sp>
            </p:grpSp>
          </p:grpSp>
          <p:sp>
            <p:nvSpPr>
              <p:cNvPr id="1057" name="Line 15"/>
              <p:cNvSpPr>
                <a:spLocks noChangeAspect="1" noChangeShapeType="1"/>
              </p:cNvSpPr>
              <p:nvPr/>
            </p:nvSpPr>
            <p:spPr bwMode="auto">
              <a:xfrm>
                <a:off x="1357" y="2078"/>
                <a:ext cx="1513" cy="1"/>
              </a:xfrm>
              <a:prstGeom prst="line">
                <a:avLst/>
              </a:prstGeom>
              <a:noFill/>
              <a:ln w="19050">
                <a:solidFill>
                  <a:schemeClr val="accent1"/>
                </a:solidFill>
                <a:round/>
                <a:headEnd type="arrow" w="med" len="med"/>
                <a:tailEnd/>
              </a:ln>
            </p:spPr>
            <p:txBody>
              <a:bodyPr/>
              <a:lstStyle/>
              <a:p>
                <a:endParaRPr lang="en-US" dirty="0"/>
              </a:p>
            </p:txBody>
          </p:sp>
        </p:grpSp>
        <p:sp>
          <p:nvSpPr>
            <p:cNvPr id="1054" name="Line 16"/>
            <p:cNvSpPr>
              <a:spLocks noChangeAspect="1" noChangeShapeType="1"/>
            </p:cNvSpPr>
            <p:nvPr/>
          </p:nvSpPr>
          <p:spPr bwMode="auto">
            <a:xfrm>
              <a:off x="1783" y="1940"/>
              <a:ext cx="56" cy="72"/>
            </a:xfrm>
            <a:prstGeom prst="line">
              <a:avLst/>
            </a:prstGeom>
            <a:noFill/>
            <a:ln w="19050">
              <a:solidFill>
                <a:schemeClr val="accent1"/>
              </a:solidFill>
              <a:round/>
              <a:headEnd type="triangle" w="med" len="med"/>
              <a:tailEnd type="none" w="med" len="lg"/>
            </a:ln>
          </p:spPr>
          <p:txBody>
            <a:bodyPr/>
            <a:lstStyle/>
            <a:p>
              <a:endParaRPr lang="en-US" dirty="0"/>
            </a:p>
          </p:txBody>
        </p:sp>
        <p:sp>
          <p:nvSpPr>
            <p:cNvPr id="1055" name="Line 17"/>
            <p:cNvSpPr>
              <a:spLocks noChangeAspect="1" noChangeShapeType="1"/>
            </p:cNvSpPr>
            <p:nvPr/>
          </p:nvSpPr>
          <p:spPr bwMode="auto">
            <a:xfrm flipV="1">
              <a:off x="1769" y="2126"/>
              <a:ext cx="75" cy="73"/>
            </a:xfrm>
            <a:prstGeom prst="line">
              <a:avLst/>
            </a:prstGeom>
            <a:noFill/>
            <a:ln w="19050">
              <a:solidFill>
                <a:schemeClr val="accent1"/>
              </a:solidFill>
              <a:round/>
              <a:headEnd type="triangle" w="med" len="med"/>
              <a:tailEnd type="none" w="med" len="lg"/>
            </a:ln>
          </p:spPr>
          <p:txBody>
            <a:bodyPr/>
            <a:lstStyle/>
            <a:p>
              <a:endParaRPr lang="en-US" dirty="0"/>
            </a:p>
          </p:txBody>
        </p:sp>
      </p:grpSp>
      <p:sp>
        <p:nvSpPr>
          <p:cNvPr id="1029" name="Rectangle 18"/>
          <p:cNvSpPr>
            <a:spLocks noGrp="1" noChangeArrowheads="1"/>
          </p:cNvSpPr>
          <p:nvPr>
            <p:ph type="title" idx="4294967295"/>
          </p:nvPr>
        </p:nvSpPr>
        <p:spPr>
          <a:xfrm>
            <a:off x="825500" y="184150"/>
            <a:ext cx="8318500" cy="427038"/>
          </a:xfrm>
        </p:spPr>
        <p:txBody>
          <a:bodyPr>
            <a:noAutofit/>
          </a:bodyPr>
          <a:lstStyle/>
          <a:p>
            <a:r>
              <a:rPr lang="en-US" sz="2800" dirty="0" smtClean="0">
                <a:solidFill>
                  <a:schemeClr val="tx1"/>
                </a:solidFill>
              </a:rPr>
              <a:t>The principle behind electromagnetic induction</a:t>
            </a:r>
          </a:p>
        </p:txBody>
      </p:sp>
      <p:grpSp>
        <p:nvGrpSpPr>
          <p:cNvPr id="7" name="Group 19"/>
          <p:cNvGrpSpPr>
            <a:grpSpLocks/>
          </p:cNvGrpSpPr>
          <p:nvPr/>
        </p:nvGrpSpPr>
        <p:grpSpPr bwMode="auto">
          <a:xfrm>
            <a:off x="5810250" y="1303337"/>
            <a:ext cx="2095500" cy="2749551"/>
            <a:chOff x="3660" y="1378"/>
            <a:chExt cx="1320" cy="1732"/>
          </a:xfrm>
        </p:grpSpPr>
        <p:pic>
          <p:nvPicPr>
            <p:cNvPr id="1049" name="Picture 20" descr="Europa_induction"/>
            <p:cNvPicPr preferRelativeResize="0">
              <a:picLocks noChangeAspect="1" noChangeArrowheads="1"/>
            </p:cNvPicPr>
            <p:nvPr/>
          </p:nvPicPr>
          <p:blipFill>
            <a:blip r:embed="rId4" cstate="print"/>
            <a:srcRect/>
            <a:stretch>
              <a:fillRect/>
            </a:stretch>
          </p:blipFill>
          <p:spPr bwMode="auto">
            <a:xfrm>
              <a:off x="3660" y="1378"/>
              <a:ext cx="1314" cy="1366"/>
            </a:xfrm>
            <a:prstGeom prst="rect">
              <a:avLst/>
            </a:prstGeom>
            <a:noFill/>
            <a:ln w="9525">
              <a:noFill/>
              <a:miter lim="800000"/>
              <a:headEnd/>
              <a:tailEnd/>
            </a:ln>
          </p:spPr>
        </p:pic>
        <p:sp>
          <p:nvSpPr>
            <p:cNvPr id="1050" name="Text Box 21"/>
            <p:cNvSpPr txBox="1">
              <a:spLocks noChangeArrowheads="1"/>
            </p:cNvSpPr>
            <p:nvPr/>
          </p:nvSpPr>
          <p:spPr bwMode="auto">
            <a:xfrm>
              <a:off x="3713" y="2829"/>
              <a:ext cx="1267" cy="281"/>
            </a:xfrm>
            <a:prstGeom prst="rect">
              <a:avLst/>
            </a:prstGeom>
            <a:noFill/>
            <a:ln w="9525">
              <a:noFill/>
              <a:miter lim="800000"/>
              <a:headEnd/>
              <a:tailEnd/>
            </a:ln>
          </p:spPr>
          <p:txBody>
            <a:bodyPr wrap="square">
              <a:spAutoFit/>
            </a:bodyPr>
            <a:lstStyle/>
            <a:p>
              <a:pPr>
                <a:buFontTx/>
                <a:buNone/>
              </a:pPr>
              <a:r>
                <a:rPr lang="en-US" sz="2000" dirty="0">
                  <a:solidFill>
                    <a:srgbClr val="000000"/>
                  </a:solidFill>
                </a:rPr>
                <a:t>The total field</a:t>
              </a:r>
            </a:p>
          </p:txBody>
        </p:sp>
      </p:grpSp>
      <p:sp>
        <p:nvSpPr>
          <p:cNvPr id="200726" name="Text Box 22"/>
          <p:cNvSpPr txBox="1">
            <a:spLocks noChangeArrowheads="1"/>
          </p:cNvSpPr>
          <p:nvPr/>
        </p:nvSpPr>
        <p:spPr bwMode="auto">
          <a:xfrm>
            <a:off x="1651000" y="3468469"/>
            <a:ext cx="3462338" cy="646331"/>
          </a:xfrm>
          <a:prstGeom prst="rect">
            <a:avLst/>
          </a:prstGeom>
          <a:noFill/>
          <a:ln w="9525">
            <a:noFill/>
            <a:miter lim="800000"/>
            <a:headEnd/>
            <a:tailEnd/>
          </a:ln>
        </p:spPr>
        <p:txBody>
          <a:bodyPr>
            <a:spAutoFit/>
          </a:bodyPr>
          <a:lstStyle/>
          <a:p>
            <a:pPr>
              <a:buFontTx/>
              <a:buNone/>
            </a:pPr>
            <a:r>
              <a:rPr lang="en-US" sz="1800" dirty="0"/>
              <a:t>The </a:t>
            </a:r>
            <a:r>
              <a:rPr lang="en-US" sz="1800" dirty="0" smtClean="0">
                <a:solidFill>
                  <a:srgbClr val="FF0000"/>
                </a:solidFill>
              </a:rPr>
              <a:t>primary (external)</a:t>
            </a:r>
            <a:r>
              <a:rPr lang="en-US" sz="1800" dirty="0" smtClean="0"/>
              <a:t> </a:t>
            </a:r>
            <a:r>
              <a:rPr lang="en-US" sz="1800" dirty="0">
                <a:solidFill>
                  <a:srgbClr val="000000"/>
                </a:solidFill>
              </a:rPr>
              <a:t>and</a:t>
            </a:r>
            <a:r>
              <a:rPr lang="en-US" sz="1800" dirty="0"/>
              <a:t> </a:t>
            </a:r>
            <a:r>
              <a:rPr lang="en-US" sz="1800" dirty="0">
                <a:solidFill>
                  <a:schemeClr val="accent1"/>
                </a:solidFill>
              </a:rPr>
              <a:t>secondary</a:t>
            </a:r>
            <a:r>
              <a:rPr lang="en-US" sz="1800" dirty="0"/>
              <a:t> </a:t>
            </a:r>
            <a:r>
              <a:rPr lang="en-US" sz="1800" dirty="0">
                <a:solidFill>
                  <a:srgbClr val="000000"/>
                </a:solidFill>
              </a:rPr>
              <a:t>fields shown separately</a:t>
            </a:r>
          </a:p>
        </p:txBody>
      </p:sp>
      <p:graphicFrame>
        <p:nvGraphicFramePr>
          <p:cNvPr id="200727" name="Object 23"/>
          <p:cNvGraphicFramePr>
            <a:graphicFrameLocks noChangeAspect="1"/>
          </p:cNvGraphicFramePr>
          <p:nvPr>
            <p:extLst>
              <p:ext uri="{D42A27DB-BD31-4B8C-83A1-F6EECF244321}">
                <p14:modId xmlns:p14="http://schemas.microsoft.com/office/powerpoint/2010/main" xmlns="" val="2924593056"/>
              </p:ext>
            </p:extLst>
          </p:nvPr>
        </p:nvGraphicFramePr>
        <p:xfrm>
          <a:off x="2665413" y="1885950"/>
          <a:ext cx="928687" cy="930275"/>
        </p:xfrm>
        <a:graphic>
          <a:graphicData uri="http://schemas.openxmlformats.org/presentationml/2006/ole">
            <p:oleObj spid="_x0000_s1026" name="Document" r:id="rId5" imgW="2630659" imgH="2630659" progId="XaraX.Document">
              <p:embed/>
            </p:oleObj>
          </a:graphicData>
        </a:graphic>
      </p:graphicFrame>
      <p:sp>
        <p:nvSpPr>
          <p:cNvPr id="200728" name="Rectangle 24"/>
          <p:cNvSpPr>
            <a:spLocks noChangeAspect="1" noChangeArrowheads="1"/>
          </p:cNvSpPr>
          <p:nvPr/>
        </p:nvSpPr>
        <p:spPr bwMode="auto">
          <a:xfrm>
            <a:off x="754062" y="2663825"/>
            <a:ext cx="1531938" cy="462307"/>
          </a:xfrm>
          <a:prstGeom prst="rect">
            <a:avLst/>
          </a:prstGeom>
          <a:noFill/>
          <a:ln w="19050">
            <a:noFill/>
            <a:miter lim="800000"/>
            <a:headEnd/>
            <a:tailEnd/>
          </a:ln>
        </p:spPr>
        <p:txBody>
          <a:bodyPr lIns="92075" tIns="46038" rIns="92075" bIns="46038">
            <a:spAutoFit/>
          </a:bodyPr>
          <a:lstStyle/>
          <a:p>
            <a:pPr>
              <a:spcBef>
                <a:spcPct val="0"/>
              </a:spcBef>
              <a:buFontTx/>
              <a:buNone/>
            </a:pPr>
            <a:r>
              <a:rPr lang="en-US" sz="2400" dirty="0">
                <a:solidFill>
                  <a:srgbClr val="FF0000"/>
                </a:solidFill>
                <a:latin typeface="Times New Roman" charset="0"/>
              </a:rPr>
              <a:t>B</a:t>
            </a:r>
            <a:r>
              <a:rPr lang="en-US" sz="2400" baseline="-25000" dirty="0">
                <a:solidFill>
                  <a:srgbClr val="FF0000"/>
                </a:solidFill>
                <a:latin typeface="Times New Roman" charset="0"/>
              </a:rPr>
              <a:t>Primary</a:t>
            </a:r>
            <a:r>
              <a:rPr lang="en-US" sz="2400" b="0" dirty="0">
                <a:solidFill>
                  <a:srgbClr val="FF0000"/>
                </a:solidFill>
                <a:latin typeface="Times New Roman" charset="0"/>
              </a:rPr>
              <a:t>(t)</a:t>
            </a:r>
          </a:p>
        </p:txBody>
      </p:sp>
      <p:sp>
        <p:nvSpPr>
          <p:cNvPr id="200729" name="Text Box 25"/>
          <p:cNvSpPr txBox="1">
            <a:spLocks noChangeArrowheads="1"/>
          </p:cNvSpPr>
          <p:nvPr/>
        </p:nvSpPr>
        <p:spPr bwMode="auto">
          <a:xfrm>
            <a:off x="1085850" y="4191000"/>
            <a:ext cx="7292975" cy="2616101"/>
          </a:xfrm>
          <a:prstGeom prst="rect">
            <a:avLst/>
          </a:prstGeom>
          <a:noFill/>
          <a:ln w="9525">
            <a:noFill/>
            <a:miter lim="800000"/>
            <a:headEnd/>
            <a:tailEnd/>
          </a:ln>
        </p:spPr>
        <p:txBody>
          <a:bodyPr wrap="square">
            <a:spAutoFit/>
          </a:bodyPr>
          <a:lstStyle/>
          <a:p>
            <a:pPr marL="800100" lvl="1" indent="-342900">
              <a:lnSpc>
                <a:spcPct val="100000"/>
              </a:lnSpc>
              <a:spcBef>
                <a:spcPct val="50000"/>
              </a:spcBef>
              <a:buFont typeface="Arial" panose="020B0604020202020204" pitchFamily="34" charset="0"/>
              <a:buChar char="•"/>
            </a:pPr>
            <a:r>
              <a:rPr lang="en-US" sz="2000" dirty="0" smtClean="0">
                <a:solidFill>
                  <a:srgbClr val="000000"/>
                </a:solidFill>
              </a:rPr>
              <a:t>The induced electric field generates </a:t>
            </a:r>
            <a:r>
              <a:rPr lang="en-US" sz="2000" dirty="0" smtClean="0">
                <a:solidFill>
                  <a:srgbClr val="FF9900"/>
                </a:solidFill>
              </a:rPr>
              <a:t>Eddy currents</a:t>
            </a:r>
            <a:r>
              <a:rPr lang="en-US" sz="2000" dirty="0" smtClean="0">
                <a:solidFill>
                  <a:srgbClr val="000000"/>
                </a:solidFill>
              </a:rPr>
              <a:t> on the surface of  the conducting ocean. </a:t>
            </a:r>
            <a:r>
              <a:rPr lang="en-US" sz="2000" dirty="0" smtClean="0">
                <a:solidFill>
                  <a:srgbClr val="FF9900"/>
                </a:solidFill>
              </a:rPr>
              <a:t>Eddy currents</a:t>
            </a:r>
            <a:r>
              <a:rPr lang="en-US" sz="2000" dirty="0" smtClean="0">
                <a:solidFill>
                  <a:srgbClr val="000000"/>
                </a:solidFill>
              </a:rPr>
              <a:t> generate  </a:t>
            </a:r>
            <a:r>
              <a:rPr lang="en-US" sz="2000" dirty="0">
                <a:solidFill>
                  <a:srgbClr val="000000"/>
                </a:solidFill>
              </a:rPr>
              <a:t>a</a:t>
            </a:r>
            <a:r>
              <a:rPr lang="en-US" sz="2000" dirty="0">
                <a:solidFill>
                  <a:srgbClr val="FFFF66"/>
                </a:solidFill>
              </a:rPr>
              <a:t> </a:t>
            </a:r>
            <a:r>
              <a:rPr lang="en-US" sz="2000" dirty="0">
                <a:solidFill>
                  <a:schemeClr val="accent1"/>
                </a:solidFill>
              </a:rPr>
              <a:t>secondary or induced field </a:t>
            </a:r>
            <a:r>
              <a:rPr lang="en-US" sz="2000" dirty="0">
                <a:solidFill>
                  <a:srgbClr val="000000"/>
                </a:solidFill>
              </a:rPr>
              <a:t>which reduces</a:t>
            </a:r>
            <a:r>
              <a:rPr lang="en-US" sz="2000" dirty="0"/>
              <a:t> the</a:t>
            </a:r>
            <a:r>
              <a:rPr lang="en-US" sz="2000" dirty="0">
                <a:solidFill>
                  <a:srgbClr val="FFFF66"/>
                </a:solidFill>
              </a:rPr>
              <a:t> </a:t>
            </a:r>
            <a:r>
              <a:rPr lang="en-US" sz="2000" dirty="0">
                <a:solidFill>
                  <a:srgbClr val="FF0000"/>
                </a:solidFill>
              </a:rPr>
              <a:t>primary </a:t>
            </a:r>
            <a:r>
              <a:rPr lang="en-US" sz="2000" dirty="0" smtClean="0">
                <a:solidFill>
                  <a:srgbClr val="FF0000"/>
                </a:solidFill>
              </a:rPr>
              <a:t>(external) field</a:t>
            </a:r>
            <a:r>
              <a:rPr lang="en-US" sz="2000" dirty="0" smtClean="0">
                <a:solidFill>
                  <a:srgbClr val="FFFF66"/>
                </a:solidFill>
              </a:rPr>
              <a:t> </a:t>
            </a:r>
            <a:r>
              <a:rPr lang="en-US" sz="2000" dirty="0">
                <a:solidFill>
                  <a:srgbClr val="000000"/>
                </a:solidFill>
              </a:rPr>
              <a:t>inside the conductor. </a:t>
            </a:r>
          </a:p>
          <a:p>
            <a:pPr marL="800100" lvl="1" indent="-342900">
              <a:lnSpc>
                <a:spcPct val="80000"/>
              </a:lnSpc>
              <a:spcBef>
                <a:spcPct val="50000"/>
              </a:spcBef>
              <a:buFont typeface="Arial" panose="020B0604020202020204" pitchFamily="34" charset="0"/>
              <a:buChar char="•"/>
            </a:pPr>
            <a:r>
              <a:rPr lang="en-US" sz="2000" dirty="0">
                <a:solidFill>
                  <a:srgbClr val="000000"/>
                </a:solidFill>
              </a:rPr>
              <a:t>The</a:t>
            </a:r>
            <a:r>
              <a:rPr lang="en-US" sz="2000" dirty="0">
                <a:solidFill>
                  <a:srgbClr val="FFFF66"/>
                </a:solidFill>
              </a:rPr>
              <a:t> </a:t>
            </a:r>
            <a:r>
              <a:rPr lang="en-US" sz="2000" dirty="0">
                <a:solidFill>
                  <a:schemeClr val="accent1"/>
                </a:solidFill>
              </a:rPr>
              <a:t>induced field</a:t>
            </a:r>
            <a:r>
              <a:rPr lang="en-US" sz="2000" dirty="0">
                <a:solidFill>
                  <a:srgbClr val="FFFF66"/>
                </a:solidFill>
              </a:rPr>
              <a:t> </a:t>
            </a:r>
            <a:r>
              <a:rPr lang="en-US" sz="2000" dirty="0">
                <a:solidFill>
                  <a:srgbClr val="000000"/>
                </a:solidFill>
              </a:rPr>
              <a:t>can be </a:t>
            </a:r>
            <a:r>
              <a:rPr lang="en-US" sz="2000" dirty="0" smtClean="0">
                <a:solidFill>
                  <a:srgbClr val="000000"/>
                </a:solidFill>
              </a:rPr>
              <a:t>inferred from magnetometer observation</a:t>
            </a:r>
            <a:r>
              <a:rPr lang="en-US" sz="2000" dirty="0" smtClean="0"/>
              <a:t>.</a:t>
            </a:r>
          </a:p>
          <a:p>
            <a:pPr marL="800100" lvl="1" indent="-342900">
              <a:lnSpc>
                <a:spcPct val="80000"/>
              </a:lnSpc>
              <a:spcBef>
                <a:spcPct val="50000"/>
              </a:spcBef>
              <a:buFont typeface="Arial" panose="020B0604020202020204" pitchFamily="34" charset="0"/>
              <a:buChar char="•"/>
            </a:pPr>
            <a:r>
              <a:rPr lang="en-US" sz="2000" dirty="0" smtClean="0"/>
              <a:t>This induction can help us find the ice and ocean thicknesses of Europa.</a:t>
            </a:r>
            <a:endParaRPr lang="en-US" sz="2000" dirty="0"/>
          </a:p>
        </p:txBody>
      </p:sp>
      <p:grpSp>
        <p:nvGrpSpPr>
          <p:cNvPr id="8" name="Group 26"/>
          <p:cNvGrpSpPr>
            <a:grpSpLocks/>
          </p:cNvGrpSpPr>
          <p:nvPr/>
        </p:nvGrpSpPr>
        <p:grpSpPr bwMode="auto">
          <a:xfrm>
            <a:off x="1981200" y="1600200"/>
            <a:ext cx="2478087" cy="1404938"/>
            <a:chOff x="1345" y="1668"/>
            <a:chExt cx="1561" cy="885"/>
          </a:xfrm>
        </p:grpSpPr>
        <p:sp>
          <p:nvSpPr>
            <p:cNvPr id="1044" name="Line 27"/>
            <p:cNvSpPr>
              <a:spLocks noChangeAspect="1" noChangeShapeType="1"/>
            </p:cNvSpPr>
            <p:nvPr/>
          </p:nvSpPr>
          <p:spPr bwMode="auto">
            <a:xfrm>
              <a:off x="1364" y="1856"/>
              <a:ext cx="1514" cy="1"/>
            </a:xfrm>
            <a:prstGeom prst="line">
              <a:avLst/>
            </a:prstGeom>
            <a:noFill/>
            <a:ln w="19050">
              <a:solidFill>
                <a:srgbClr val="FF0000"/>
              </a:solidFill>
              <a:round/>
              <a:headEnd type="none" w="sm" len="sm"/>
              <a:tailEnd type="stealth" w="med" len="lg"/>
            </a:ln>
          </p:spPr>
          <p:txBody>
            <a:bodyPr/>
            <a:lstStyle/>
            <a:p>
              <a:endParaRPr lang="en-US" dirty="0"/>
            </a:p>
          </p:txBody>
        </p:sp>
        <p:sp>
          <p:nvSpPr>
            <p:cNvPr id="1045" name="Line 28"/>
            <p:cNvSpPr>
              <a:spLocks noChangeAspect="1" noChangeShapeType="1"/>
            </p:cNvSpPr>
            <p:nvPr/>
          </p:nvSpPr>
          <p:spPr bwMode="auto">
            <a:xfrm>
              <a:off x="1376" y="2322"/>
              <a:ext cx="1513" cy="1"/>
            </a:xfrm>
            <a:prstGeom prst="line">
              <a:avLst/>
            </a:prstGeom>
            <a:noFill/>
            <a:ln w="19050">
              <a:solidFill>
                <a:srgbClr val="FF0000"/>
              </a:solidFill>
              <a:round/>
              <a:headEnd type="none" w="sm" len="sm"/>
              <a:tailEnd type="stealth" w="med" len="lg"/>
            </a:ln>
          </p:spPr>
          <p:txBody>
            <a:bodyPr/>
            <a:lstStyle/>
            <a:p>
              <a:endParaRPr lang="en-US" dirty="0"/>
            </a:p>
          </p:txBody>
        </p:sp>
        <p:sp>
          <p:nvSpPr>
            <p:cNvPr id="1046" name="Line 29"/>
            <p:cNvSpPr>
              <a:spLocks noChangeAspect="1" noChangeShapeType="1"/>
            </p:cNvSpPr>
            <p:nvPr/>
          </p:nvSpPr>
          <p:spPr bwMode="auto">
            <a:xfrm>
              <a:off x="1345" y="1668"/>
              <a:ext cx="1514" cy="0"/>
            </a:xfrm>
            <a:prstGeom prst="line">
              <a:avLst/>
            </a:prstGeom>
            <a:noFill/>
            <a:ln w="19050">
              <a:solidFill>
                <a:srgbClr val="FF0000"/>
              </a:solidFill>
              <a:round/>
              <a:headEnd type="none" w="sm" len="sm"/>
              <a:tailEnd type="stealth" w="med" len="lg"/>
            </a:ln>
          </p:spPr>
          <p:txBody>
            <a:bodyPr/>
            <a:lstStyle/>
            <a:p>
              <a:endParaRPr lang="en-US" dirty="0"/>
            </a:p>
          </p:txBody>
        </p:sp>
        <p:sp>
          <p:nvSpPr>
            <p:cNvPr id="1047" name="Line 30"/>
            <p:cNvSpPr>
              <a:spLocks noChangeAspect="1" noChangeShapeType="1"/>
            </p:cNvSpPr>
            <p:nvPr/>
          </p:nvSpPr>
          <p:spPr bwMode="auto">
            <a:xfrm>
              <a:off x="1392" y="2553"/>
              <a:ext cx="1514" cy="0"/>
            </a:xfrm>
            <a:prstGeom prst="line">
              <a:avLst/>
            </a:prstGeom>
            <a:noFill/>
            <a:ln w="19050">
              <a:solidFill>
                <a:srgbClr val="FF0000"/>
              </a:solidFill>
              <a:round/>
              <a:headEnd type="none" w="sm" len="sm"/>
              <a:tailEnd type="stealth" w="med" len="lg"/>
            </a:ln>
          </p:spPr>
          <p:txBody>
            <a:bodyPr/>
            <a:lstStyle/>
            <a:p>
              <a:endParaRPr lang="en-US" dirty="0"/>
            </a:p>
          </p:txBody>
        </p:sp>
        <p:sp>
          <p:nvSpPr>
            <p:cNvPr id="1048" name="Line 31"/>
            <p:cNvSpPr>
              <a:spLocks noChangeAspect="1" noChangeShapeType="1"/>
            </p:cNvSpPr>
            <p:nvPr/>
          </p:nvSpPr>
          <p:spPr bwMode="auto">
            <a:xfrm>
              <a:off x="1357" y="2121"/>
              <a:ext cx="1513" cy="1"/>
            </a:xfrm>
            <a:prstGeom prst="line">
              <a:avLst/>
            </a:prstGeom>
            <a:noFill/>
            <a:ln w="19050">
              <a:solidFill>
                <a:srgbClr val="FF0000"/>
              </a:solidFill>
              <a:round/>
              <a:headEnd type="none" w="sm" len="sm"/>
              <a:tailEnd type="stealth" w="med" len="lg"/>
            </a:ln>
          </p:spPr>
          <p:txBody>
            <a:bodyPr/>
            <a:lstStyle/>
            <a:p>
              <a:endParaRPr lang="en-US" dirty="0"/>
            </a:p>
          </p:txBody>
        </p:sp>
      </p:grpSp>
      <p:sp>
        <p:nvSpPr>
          <p:cNvPr id="200736" name="Text Box 32"/>
          <p:cNvSpPr txBox="1">
            <a:spLocks noChangeAspect="1" noChangeArrowheads="1"/>
          </p:cNvSpPr>
          <p:nvPr/>
        </p:nvSpPr>
        <p:spPr bwMode="auto">
          <a:xfrm>
            <a:off x="823913" y="990600"/>
            <a:ext cx="1465262" cy="581025"/>
          </a:xfrm>
          <a:prstGeom prst="rect">
            <a:avLst/>
          </a:prstGeom>
          <a:noFill/>
          <a:ln w="9525">
            <a:noFill/>
            <a:miter lim="800000"/>
            <a:headEnd/>
            <a:tailEnd/>
          </a:ln>
        </p:spPr>
        <p:txBody>
          <a:bodyPr>
            <a:spAutoFit/>
          </a:bodyPr>
          <a:lstStyle/>
          <a:p>
            <a:pPr>
              <a:spcBef>
                <a:spcPct val="50000"/>
              </a:spcBef>
              <a:buFontTx/>
              <a:buNone/>
            </a:pPr>
            <a:r>
              <a:rPr lang="en-US" sz="1600" dirty="0">
                <a:solidFill>
                  <a:srgbClr val="FF9900"/>
                </a:solidFill>
              </a:rPr>
              <a:t>Eddy currents</a:t>
            </a:r>
          </a:p>
        </p:txBody>
      </p:sp>
      <p:sp>
        <p:nvSpPr>
          <p:cNvPr id="200737" name="Line 33"/>
          <p:cNvSpPr>
            <a:spLocks noChangeAspect="1" noChangeShapeType="1"/>
          </p:cNvSpPr>
          <p:nvPr/>
        </p:nvSpPr>
        <p:spPr bwMode="auto">
          <a:xfrm>
            <a:off x="1665288" y="1325562"/>
            <a:ext cx="1465262" cy="971550"/>
          </a:xfrm>
          <a:prstGeom prst="line">
            <a:avLst/>
          </a:prstGeom>
          <a:noFill/>
          <a:ln w="19050">
            <a:solidFill>
              <a:srgbClr val="FF9900"/>
            </a:solidFill>
            <a:round/>
            <a:headEnd/>
            <a:tailEnd type="triangle" w="med" len="med"/>
          </a:ln>
        </p:spPr>
        <p:txBody>
          <a:bodyPr/>
          <a:lstStyle/>
          <a:p>
            <a:endParaRPr lang="en-US" dirty="0"/>
          </a:p>
        </p:txBody>
      </p:sp>
      <p:grpSp>
        <p:nvGrpSpPr>
          <p:cNvPr id="9" name="Group 34"/>
          <p:cNvGrpSpPr>
            <a:grpSpLocks noChangeAspect="1"/>
          </p:cNvGrpSpPr>
          <p:nvPr/>
        </p:nvGrpSpPr>
        <p:grpSpPr bwMode="auto">
          <a:xfrm>
            <a:off x="2892425" y="1870075"/>
            <a:ext cx="536575" cy="963612"/>
            <a:chOff x="2799" y="1812"/>
            <a:chExt cx="402" cy="615"/>
          </a:xfrm>
        </p:grpSpPr>
        <p:sp>
          <p:nvSpPr>
            <p:cNvPr id="1038" name="Line 35"/>
            <p:cNvSpPr>
              <a:spLocks noChangeAspect="1" noChangeShapeType="1"/>
            </p:cNvSpPr>
            <p:nvPr/>
          </p:nvSpPr>
          <p:spPr bwMode="auto">
            <a:xfrm flipV="1">
              <a:off x="2799" y="1884"/>
              <a:ext cx="0" cy="477"/>
            </a:xfrm>
            <a:prstGeom prst="line">
              <a:avLst/>
            </a:prstGeom>
            <a:noFill/>
            <a:ln w="28575">
              <a:solidFill>
                <a:srgbClr val="FF9900"/>
              </a:solidFill>
              <a:round/>
              <a:headEnd/>
              <a:tailEnd/>
            </a:ln>
          </p:spPr>
          <p:txBody>
            <a:bodyPr/>
            <a:lstStyle/>
            <a:p>
              <a:endParaRPr lang="en-US" dirty="0"/>
            </a:p>
          </p:txBody>
        </p:sp>
        <p:sp>
          <p:nvSpPr>
            <p:cNvPr id="1039" name="Line 36"/>
            <p:cNvSpPr>
              <a:spLocks noChangeAspect="1" noChangeShapeType="1"/>
            </p:cNvSpPr>
            <p:nvPr/>
          </p:nvSpPr>
          <p:spPr bwMode="auto">
            <a:xfrm flipV="1">
              <a:off x="3000" y="1812"/>
              <a:ext cx="0" cy="615"/>
            </a:xfrm>
            <a:prstGeom prst="line">
              <a:avLst/>
            </a:prstGeom>
            <a:noFill/>
            <a:ln w="28575">
              <a:solidFill>
                <a:srgbClr val="FF9900"/>
              </a:solidFill>
              <a:round/>
              <a:headEnd/>
              <a:tailEnd/>
            </a:ln>
          </p:spPr>
          <p:txBody>
            <a:bodyPr/>
            <a:lstStyle/>
            <a:p>
              <a:endParaRPr lang="en-US" dirty="0"/>
            </a:p>
          </p:txBody>
        </p:sp>
        <p:sp>
          <p:nvSpPr>
            <p:cNvPr id="1040" name="Line 37"/>
            <p:cNvSpPr>
              <a:spLocks noChangeAspect="1" noChangeShapeType="1"/>
            </p:cNvSpPr>
            <p:nvPr/>
          </p:nvSpPr>
          <p:spPr bwMode="auto">
            <a:xfrm flipV="1">
              <a:off x="2799" y="2043"/>
              <a:ext cx="0" cy="75"/>
            </a:xfrm>
            <a:prstGeom prst="line">
              <a:avLst/>
            </a:prstGeom>
            <a:noFill/>
            <a:ln w="28575">
              <a:solidFill>
                <a:srgbClr val="FF9900"/>
              </a:solidFill>
              <a:round/>
              <a:headEnd/>
              <a:tailEnd type="triangle" w="med" len="med"/>
            </a:ln>
          </p:spPr>
          <p:txBody>
            <a:bodyPr/>
            <a:lstStyle/>
            <a:p>
              <a:endParaRPr lang="en-US" dirty="0"/>
            </a:p>
          </p:txBody>
        </p:sp>
        <p:sp>
          <p:nvSpPr>
            <p:cNvPr id="1041" name="Line 38"/>
            <p:cNvSpPr>
              <a:spLocks noChangeAspect="1" noChangeShapeType="1"/>
            </p:cNvSpPr>
            <p:nvPr/>
          </p:nvSpPr>
          <p:spPr bwMode="auto">
            <a:xfrm flipV="1">
              <a:off x="2997" y="2043"/>
              <a:ext cx="0" cy="75"/>
            </a:xfrm>
            <a:prstGeom prst="line">
              <a:avLst/>
            </a:prstGeom>
            <a:noFill/>
            <a:ln w="28575">
              <a:solidFill>
                <a:srgbClr val="FF9900"/>
              </a:solidFill>
              <a:round/>
              <a:headEnd/>
              <a:tailEnd type="triangle" w="med" len="med"/>
            </a:ln>
          </p:spPr>
          <p:txBody>
            <a:bodyPr/>
            <a:lstStyle/>
            <a:p>
              <a:endParaRPr lang="en-US" dirty="0"/>
            </a:p>
          </p:txBody>
        </p:sp>
        <p:sp>
          <p:nvSpPr>
            <p:cNvPr id="1042" name="Line 39"/>
            <p:cNvSpPr>
              <a:spLocks noChangeAspect="1" noChangeShapeType="1"/>
            </p:cNvSpPr>
            <p:nvPr/>
          </p:nvSpPr>
          <p:spPr bwMode="auto">
            <a:xfrm flipV="1">
              <a:off x="3201" y="2052"/>
              <a:ext cx="0" cy="75"/>
            </a:xfrm>
            <a:prstGeom prst="line">
              <a:avLst/>
            </a:prstGeom>
            <a:noFill/>
            <a:ln w="28575">
              <a:solidFill>
                <a:srgbClr val="FF9900"/>
              </a:solidFill>
              <a:round/>
              <a:headEnd/>
              <a:tailEnd type="triangle" w="med" len="med"/>
            </a:ln>
          </p:spPr>
          <p:txBody>
            <a:bodyPr/>
            <a:lstStyle/>
            <a:p>
              <a:endParaRPr lang="en-US" dirty="0"/>
            </a:p>
          </p:txBody>
        </p:sp>
        <p:sp>
          <p:nvSpPr>
            <p:cNvPr id="1043" name="Line 40"/>
            <p:cNvSpPr>
              <a:spLocks noChangeAspect="1" noChangeShapeType="1"/>
            </p:cNvSpPr>
            <p:nvPr/>
          </p:nvSpPr>
          <p:spPr bwMode="auto">
            <a:xfrm flipV="1">
              <a:off x="3195" y="1891"/>
              <a:ext cx="0" cy="477"/>
            </a:xfrm>
            <a:prstGeom prst="line">
              <a:avLst/>
            </a:prstGeom>
            <a:noFill/>
            <a:ln w="28575">
              <a:solidFill>
                <a:srgbClr val="FF9900"/>
              </a:solidFill>
              <a:round/>
              <a:headEnd/>
              <a:tailEnd/>
            </a:ln>
          </p:spPr>
          <p:txBody>
            <a:bodyPr/>
            <a:lstStyle/>
            <a:p>
              <a:endParaRPr lang="en-US" dirty="0"/>
            </a:p>
          </p:txBody>
        </p:sp>
      </p:grpSp>
    </p:spTree>
    <p:extLst>
      <p:ext uri="{BB962C8B-B14F-4D97-AF65-F5344CB8AC3E}">
        <p14:creationId xmlns:p14="http://schemas.microsoft.com/office/powerpoint/2010/main" xmlns="" val="13517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fmla="#ppt_w*sin(2.5*pi*$)">
                                          <p:val>
                                            <p:fltVal val="0"/>
                                          </p:val>
                                        </p:tav>
                                        <p:tav tm="100000">
                                          <p:val>
                                            <p:fltVal val="1"/>
                                          </p:val>
                                        </p:tav>
                                      </p:tavLst>
                                    </p:anim>
                                    <p:anim calcmode="lin" valueType="num">
                                      <p:cBhvr>
                                        <p:cTn id="12" dur="5000" fill="hold"/>
                                        <p:tgtEl>
                                          <p:spTgt spid="8"/>
                                        </p:tgtEl>
                                        <p:attrNameLst>
                                          <p:attrName>ppt_h</p:attrName>
                                        </p:attrNameLst>
                                      </p:cBhvr>
                                      <p:tavLst>
                                        <p:tav tm="0">
                                          <p:val>
                                            <p:strVal val="#ppt_h"/>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007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ntr" presetSubtype="5"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0" fill="hold"/>
                                        <p:tgtEl>
                                          <p:spTgt spid="9"/>
                                        </p:tgtEl>
                                        <p:attrNameLst>
                                          <p:attrName>ppt_w</p:attrName>
                                        </p:attrNameLst>
                                      </p:cBhvr>
                                      <p:tavLst>
                                        <p:tav tm="0">
                                          <p:val>
                                            <p:strVal val="#ppt_w"/>
                                          </p:val>
                                        </p:tav>
                                        <p:tav tm="100000">
                                          <p:val>
                                            <p:strVal val="#ppt_w"/>
                                          </p:val>
                                        </p:tav>
                                      </p:tavLst>
                                    </p:anim>
                                    <p:anim calcmode="lin" valueType="num">
                                      <p:cBhvr>
                                        <p:cTn id="20" dur="5000" fill="hold"/>
                                        <p:tgtEl>
                                          <p:spTgt spid="9"/>
                                        </p:tgtEl>
                                        <p:attrNameLst>
                                          <p:attrName>ppt_h</p:attrName>
                                        </p:attrNameLst>
                                      </p:cBhvr>
                                      <p:tavLst>
                                        <p:tav tm="0" fmla="#ppt_h*sin(2.5*pi*$)">
                                          <p:val>
                                            <p:fltVal val="0"/>
                                          </p:val>
                                        </p:tav>
                                        <p:tav tm="100000">
                                          <p:val>
                                            <p:fltVal val="1"/>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007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07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0" fill="hold"/>
                                        <p:tgtEl>
                                          <p:spTgt spid="8"/>
                                        </p:tgtEl>
                                        <p:attrNameLst>
                                          <p:attrName>ppt_w</p:attrName>
                                        </p:attrNameLst>
                                      </p:cBhvr>
                                      <p:tavLst>
                                        <p:tav tm="0" fmla="#ppt_w*sin(2.5*pi*$)">
                                          <p:val>
                                            <p:fltVal val="0"/>
                                          </p:val>
                                        </p:tav>
                                        <p:tav tm="100000">
                                          <p:val>
                                            <p:fltVal val="1"/>
                                          </p:val>
                                        </p:tav>
                                      </p:tavLst>
                                    </p:anim>
                                    <p:anim calcmode="lin" valueType="num">
                                      <p:cBhvr>
                                        <p:cTn id="30" dur="5000" fill="hold"/>
                                        <p:tgtEl>
                                          <p:spTgt spid="8"/>
                                        </p:tgtEl>
                                        <p:attrNameLst>
                                          <p:attrName>ppt_h</p:attrName>
                                        </p:attrNameLst>
                                      </p:cBhvr>
                                      <p:tavLst>
                                        <p:tav tm="0">
                                          <p:val>
                                            <p:strVal val="#ppt_h"/>
                                          </p:val>
                                        </p:tav>
                                        <p:tav tm="100000">
                                          <p:val>
                                            <p:strVal val="#ppt_h"/>
                                          </p:val>
                                        </p:tav>
                                      </p:tavLst>
                                    </p:anim>
                                  </p:childTnLst>
                                </p:cTn>
                              </p:par>
                              <p:par>
                                <p:cTn id="31" presetID="19"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0" fill="hold"/>
                                        <p:tgtEl>
                                          <p:spTgt spid="2"/>
                                        </p:tgtEl>
                                        <p:attrNameLst>
                                          <p:attrName>ppt_w</p:attrName>
                                        </p:attrNameLst>
                                      </p:cBhvr>
                                      <p:tavLst>
                                        <p:tav tm="0" fmla="#ppt_w*sin(2.5*pi*$)">
                                          <p:val>
                                            <p:fltVal val="0"/>
                                          </p:val>
                                        </p:tav>
                                        <p:tav tm="100000">
                                          <p:val>
                                            <p:fltVal val="1"/>
                                          </p:val>
                                        </p:tav>
                                      </p:tavLst>
                                    </p:anim>
                                    <p:anim calcmode="lin" valueType="num">
                                      <p:cBhvr>
                                        <p:cTn id="34" dur="5000" fill="hold"/>
                                        <p:tgtEl>
                                          <p:spTgt spid="2"/>
                                        </p:tgtEl>
                                        <p:attrNameLst>
                                          <p:attrName>ppt_h</p:attrName>
                                        </p:attrNameLst>
                                      </p:cBhvr>
                                      <p:tavLst>
                                        <p:tav tm="0">
                                          <p:val>
                                            <p:strVal val="#ppt_h"/>
                                          </p:val>
                                        </p:tav>
                                        <p:tav tm="100000">
                                          <p:val>
                                            <p:strVal val="#ppt_h"/>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007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07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6" grpId="0"/>
      <p:bldP spid="200728" grpId="0"/>
      <p:bldP spid="200729" grpId="0"/>
      <p:bldP spid="200736" grpId="0"/>
      <p:bldP spid="2007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8"/>
          <p:cNvSpPr>
            <a:spLocks noGrp="1" noChangeArrowheads="1"/>
          </p:cNvSpPr>
          <p:nvPr>
            <p:ph type="title"/>
          </p:nvPr>
        </p:nvSpPr>
        <p:spPr>
          <a:xfrm>
            <a:off x="1023938" y="174625"/>
            <a:ext cx="7924800" cy="533400"/>
          </a:xfrm>
        </p:spPr>
        <p:txBody>
          <a:bodyPr>
            <a:normAutofit fontScale="90000"/>
          </a:bodyPr>
          <a:lstStyle/>
          <a:p>
            <a:pPr eaLnBrk="1" hangingPunct="1"/>
            <a:r>
              <a:rPr lang="en-US" altLang="en-US" dirty="0" smtClean="0"/>
              <a:t>Jupiter provides the primary field</a:t>
            </a:r>
          </a:p>
        </p:txBody>
      </p:sp>
      <p:sp>
        <p:nvSpPr>
          <p:cNvPr id="21507" name="Rectangle 59"/>
          <p:cNvSpPr>
            <a:spLocks noGrp="1" noChangeArrowheads="1"/>
          </p:cNvSpPr>
          <p:nvPr>
            <p:ph idx="1"/>
          </p:nvPr>
        </p:nvSpPr>
        <p:spPr>
          <a:xfrm>
            <a:off x="166688" y="1427163"/>
            <a:ext cx="3930650" cy="4910137"/>
          </a:xfrm>
        </p:spPr>
        <p:txBody>
          <a:bodyPr>
            <a:normAutofit fontScale="70000" lnSpcReduction="20000"/>
          </a:bodyPr>
          <a:lstStyle/>
          <a:p>
            <a:pPr eaLnBrk="1" hangingPunct="1">
              <a:lnSpc>
                <a:spcPct val="90000"/>
              </a:lnSpc>
            </a:pPr>
            <a:r>
              <a:rPr lang="en-US" altLang="en-US" dirty="0" smtClean="0"/>
              <a:t>Europa is located in the inner magnetosphere of Jupiter where the background field is ~ 500 </a:t>
            </a:r>
            <a:r>
              <a:rPr lang="en-US" altLang="en-US" dirty="0" smtClean="0"/>
              <a:t>nT.</a:t>
            </a:r>
            <a:endParaRPr lang="en-US" altLang="en-US" dirty="0" smtClean="0"/>
          </a:p>
          <a:p>
            <a:pPr eaLnBrk="1" hangingPunct="1">
              <a:lnSpc>
                <a:spcPct val="90000"/>
              </a:lnSpc>
            </a:pPr>
            <a:r>
              <a:rPr lang="en-US" altLang="en-US" dirty="0" smtClean="0"/>
              <a:t>Because the dipole and rotation axes of Jupiter are not aligned, as Jupiter rotates, Europa experiences a varying field in its frame.</a:t>
            </a:r>
          </a:p>
          <a:p>
            <a:pPr eaLnBrk="1" hangingPunct="1">
              <a:lnSpc>
                <a:spcPct val="90000"/>
              </a:lnSpc>
            </a:pPr>
            <a:r>
              <a:rPr lang="en-US" altLang="en-US" dirty="0" smtClean="0"/>
              <a:t>The figure on the right shows the varying field at Europa from one Jovian rotation in a coordinate system which has its x-axis directed along the orbit of Europa and y-axis pointing to Jupiter.</a:t>
            </a:r>
          </a:p>
          <a:p>
            <a:pPr lvl="1" eaLnBrk="1" hangingPunct="1">
              <a:lnSpc>
                <a:spcPct val="90000"/>
              </a:lnSpc>
            </a:pPr>
            <a:endParaRPr lang="en-US" altLang="en-US" sz="1800" dirty="0" smtClean="0">
              <a:latin typeface="Arial" panose="020B0604020202020204" pitchFamily="34" charset="0"/>
            </a:endParaRPr>
          </a:p>
          <a:p>
            <a:pPr lvl="1" eaLnBrk="1" hangingPunct="1">
              <a:lnSpc>
                <a:spcPct val="90000"/>
              </a:lnSpc>
              <a:buFontTx/>
              <a:buNone/>
            </a:pPr>
            <a:endParaRPr lang="en-US" altLang="en-US" sz="1800" dirty="0" smtClean="0">
              <a:latin typeface="Arial" panose="020B0604020202020204" pitchFamily="34" charset="0"/>
            </a:endParaRPr>
          </a:p>
          <a:p>
            <a:pPr eaLnBrk="1" hangingPunct="1">
              <a:lnSpc>
                <a:spcPct val="90000"/>
              </a:lnSpc>
            </a:pPr>
            <a:endParaRPr lang="en-US" altLang="en-US" dirty="0" smtClean="0"/>
          </a:p>
        </p:txBody>
      </p:sp>
      <p:sp>
        <p:nvSpPr>
          <p:cNvPr id="9218" name="Slide Number Placeholder 5"/>
          <p:cNvSpPr>
            <a:spLocks noGrp="1"/>
          </p:cNvSpPr>
          <p:nvPr>
            <p:ph type="sldNum" sz="quarter" idx="12"/>
          </p:nvPr>
        </p:nvSpPr>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C376D6EC-3310-4089-B704-F69780DFA171}" type="slidenum">
              <a:rPr lang="en-US" altLang="en-US" sz="1200">
                <a:solidFill>
                  <a:srgbClr val="045C75"/>
                </a:solidFill>
              </a:rPr>
              <a:pPr/>
              <a:t>3</a:t>
            </a:fld>
            <a:endParaRPr lang="en-US" altLang="en-US" sz="1200" dirty="0">
              <a:solidFill>
                <a:srgbClr val="045C75"/>
              </a:solidFill>
            </a:endParaRPr>
          </a:p>
        </p:txBody>
      </p:sp>
      <p:pic>
        <p:nvPicPr>
          <p:cNvPr id="21509" name="Picture 60" descr="primary_field_at_Europa_hodogram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1325" y="1222375"/>
            <a:ext cx="4721225" cy="453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5"/>
          <p:cNvSpPr>
            <a:spLocks noChangeArrowheads="1"/>
          </p:cNvSpPr>
          <p:nvPr/>
        </p:nvSpPr>
        <p:spPr bwMode="auto">
          <a:xfrm>
            <a:off x="495300" y="3228975"/>
            <a:ext cx="8239125" cy="274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en-US" altLang="en-US" dirty="0">
              <a:solidFill>
                <a:srgbClr val="000000"/>
              </a:solidFill>
            </a:endParaRPr>
          </a:p>
        </p:txBody>
      </p:sp>
    </p:spTree>
    <p:extLst>
      <p:ext uri="{BB962C8B-B14F-4D97-AF65-F5344CB8AC3E}">
        <p14:creationId xmlns:p14="http://schemas.microsoft.com/office/powerpoint/2010/main" xmlns="" val="159261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401"/>
            <a:ext cx="7398414" cy="1447800"/>
          </a:xfrm>
        </p:spPr>
        <p:txBody>
          <a:bodyPr>
            <a:noAutofit/>
          </a:bodyPr>
          <a:lstStyle/>
          <a:p>
            <a:pPr marL="342900" indent="-342900" algn="l"/>
            <a:r>
              <a:rPr lang="en-US" sz="2000" dirty="0" smtClean="0"/>
              <a:t>	In </a:t>
            </a:r>
            <a:r>
              <a:rPr lang="en-US" sz="2000" dirty="0" smtClean="0"/>
              <a:t>Europa’s rest frame, the external field from Jupiter has </a:t>
            </a:r>
            <a:r>
              <a:rPr lang="en-US" sz="2000" dirty="0" smtClean="0"/>
              <a:t>many discrete </a:t>
            </a:r>
            <a:r>
              <a:rPr lang="en-US" sz="2000" dirty="0" smtClean="0"/>
              <a:t>frequencies that can be exploited for multi-frequency induction </a:t>
            </a:r>
            <a:r>
              <a:rPr lang="en-US" sz="2000" dirty="0" smtClean="0"/>
              <a:t>sounding.</a:t>
            </a:r>
            <a:endParaRPr lang="en-US" sz="2000" dirty="0"/>
          </a:p>
        </p:txBody>
      </p:sp>
      <p:sp>
        <p:nvSpPr>
          <p:cNvPr id="4" name="Slide Number Placeholder 3"/>
          <p:cNvSpPr>
            <a:spLocks noGrp="1"/>
          </p:cNvSpPr>
          <p:nvPr>
            <p:ph type="sldNum" sz="quarter" idx="12"/>
          </p:nvPr>
        </p:nvSpPr>
        <p:spPr/>
        <p:txBody>
          <a:bodyPr/>
          <a:lstStyle/>
          <a:p>
            <a:fld id="{73871DAB-A664-4739-84FE-C3B22635E9CC}" type="slidenum">
              <a:rPr lang="en-US" smtClean="0"/>
              <a:pPr/>
              <a:t>4</a:t>
            </a:fld>
            <a:endParaRPr lang="en-US" dirty="0"/>
          </a:p>
        </p:txBody>
      </p:sp>
      <p:pic>
        <p:nvPicPr>
          <p:cNvPr id="5" name="Picture 4" descr="C:\krishan1\My missions\Europa\Clipper\Induction sounding signal at Europa.png"/>
          <p:cNvPicPr/>
          <p:nvPr/>
        </p:nvPicPr>
        <p:blipFill>
          <a:blip r:embed="rId3" cstate="print"/>
          <a:srcRect/>
          <a:stretch>
            <a:fillRect/>
          </a:stretch>
        </p:blipFill>
        <p:spPr bwMode="auto">
          <a:xfrm>
            <a:off x="1019888" y="1905000"/>
            <a:ext cx="7216726" cy="4645437"/>
          </a:xfrm>
          <a:prstGeom prst="rect">
            <a:avLst/>
          </a:prstGeom>
          <a:noFill/>
          <a:ln w="9525">
            <a:noFill/>
            <a:miter lim="800000"/>
            <a:headEnd/>
            <a:tailEnd/>
          </a:ln>
        </p:spPr>
      </p:pic>
    </p:spTree>
    <p:extLst>
      <p:ext uri="{BB962C8B-B14F-4D97-AF65-F5344CB8AC3E}">
        <p14:creationId xmlns:p14="http://schemas.microsoft.com/office/powerpoint/2010/main" xmlns="" val="342203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9"/>
          <p:cNvGraphicFramePr>
            <a:graphicFrameLocks noGrp="1" noChangeAspect="1"/>
          </p:cNvGraphicFramePr>
          <p:nvPr>
            <p:ph idx="1"/>
          </p:nvPr>
        </p:nvGraphicFramePr>
        <p:xfrm>
          <a:off x="414338" y="1158875"/>
          <a:ext cx="8358187" cy="4818063"/>
        </p:xfrm>
        <a:graphic>
          <a:graphicData uri="http://schemas.openxmlformats.org/presentationml/2006/ole">
            <p:oleObj spid="_x0000_s2050" name="Document" r:id="rId4" imgW="8680774" imgH="5001849" progId="Word.Document.8">
              <p:embed/>
            </p:oleObj>
          </a:graphicData>
        </a:graphic>
      </p:graphicFrame>
      <p:pic>
        <p:nvPicPr>
          <p:cNvPr id="3075" name="Picture 6" descr="Europa three layer mode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46888" y="2144713"/>
            <a:ext cx="2160587"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2"/>
          <p:cNvSpPr>
            <a:spLocks noGrp="1" noChangeArrowheads="1"/>
          </p:cNvSpPr>
          <p:nvPr>
            <p:ph type="title"/>
          </p:nvPr>
        </p:nvSpPr>
        <p:spPr>
          <a:xfrm>
            <a:off x="1319213" y="381000"/>
            <a:ext cx="7518400" cy="427038"/>
          </a:xfrm>
        </p:spPr>
        <p:txBody>
          <a:bodyPr lIns="92075" tIns="46038" rIns="92075" bIns="46038">
            <a:normAutofit fontScale="90000"/>
          </a:bodyPr>
          <a:lstStyle/>
          <a:p>
            <a:pPr eaLnBrk="1" fontAlgn="auto" hangingPunct="1">
              <a:spcAft>
                <a:spcPts val="0"/>
              </a:spcAft>
              <a:defRPr/>
            </a:pPr>
            <a:r>
              <a:rPr lang="en-US" sz="2400" dirty="0" smtClean="0"/>
              <a:t>Induction from a finite-conductivity shell</a:t>
            </a:r>
          </a:p>
        </p:txBody>
      </p:sp>
      <p:sp>
        <p:nvSpPr>
          <p:cNvPr id="4099" name="Slide Number Placeholder 5"/>
          <p:cNvSpPr>
            <a:spLocks noGrp="1"/>
          </p:cNvSpPr>
          <p:nvPr>
            <p:ph type="sldNum" sz="quarter" idx="12"/>
          </p:nvPr>
        </p:nvSpPr>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D39AB32E-7ED2-49A4-96EF-EB6F6B448AF9}" type="slidenum">
              <a:rPr lang="en-US" altLang="en-US" sz="1200">
                <a:solidFill>
                  <a:srgbClr val="045C75"/>
                </a:solidFill>
              </a:rPr>
              <a:pPr/>
              <a:t>5</a:t>
            </a:fld>
            <a:endParaRPr lang="en-US" altLang="en-US" sz="1200" dirty="0">
              <a:solidFill>
                <a:srgbClr val="045C75"/>
              </a:solidFill>
            </a:endParaRPr>
          </a:p>
        </p:txBody>
      </p:sp>
      <p:sp>
        <p:nvSpPr>
          <p:cNvPr id="3078" name="Rectangle 3"/>
          <p:cNvSpPr>
            <a:spLocks noGrp="1" noChangeArrowheads="1"/>
          </p:cNvSpPr>
          <p:nvPr>
            <p:ph type="body" idx="4294967295"/>
          </p:nvPr>
        </p:nvSpPr>
        <p:spPr>
          <a:xfrm>
            <a:off x="774700" y="838200"/>
            <a:ext cx="8369300" cy="5556250"/>
          </a:xfrm>
          <a:noFill/>
        </p:spPr>
        <p:txBody>
          <a:bodyPr lIns="92075" tIns="46038" rIns="92075" bIns="46038"/>
          <a:lstStyle/>
          <a:p>
            <a:pPr eaLnBrk="1" hangingPunct="1">
              <a:spcBef>
                <a:spcPct val="15000"/>
              </a:spcBef>
              <a:buFontTx/>
              <a:buNone/>
            </a:pPr>
            <a:r>
              <a:rPr lang="en-US" altLang="en-US" dirty="0" smtClean="0">
                <a:solidFill>
                  <a:srgbClr val="003399"/>
                </a:solidFill>
              </a:rPr>
              <a:t>        </a:t>
            </a:r>
          </a:p>
        </p:txBody>
      </p:sp>
    </p:spTree>
    <p:extLst>
      <p:ext uri="{BB962C8B-B14F-4D97-AF65-F5344CB8AC3E}">
        <p14:creationId xmlns:p14="http://schemas.microsoft.com/office/powerpoint/2010/main" xmlns="" val="157061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19213" y="141288"/>
            <a:ext cx="7138987" cy="427037"/>
          </a:xfrm>
        </p:spPr>
        <p:txBody>
          <a:bodyPr>
            <a:normAutofit fontScale="90000"/>
          </a:bodyPr>
          <a:lstStyle/>
          <a:p>
            <a:pPr eaLnBrk="1" hangingPunct="1"/>
            <a:r>
              <a:rPr lang="en-US" altLang="en-US" sz="2400" dirty="0" smtClean="0"/>
              <a:t>Our knowledge  about Europa’s </a:t>
            </a:r>
            <a:r>
              <a:rPr lang="en-US" altLang="en-US" sz="2400" dirty="0" smtClean="0"/>
              <a:t>ocean </a:t>
            </a:r>
            <a:r>
              <a:rPr lang="en-US" altLang="en-US" sz="2400" dirty="0" smtClean="0"/>
              <a:t>from Galileo</a:t>
            </a:r>
            <a:endParaRPr lang="en-US" altLang="en-US" sz="2400" dirty="0" smtClean="0"/>
          </a:p>
        </p:txBody>
      </p:sp>
      <p:sp>
        <p:nvSpPr>
          <p:cNvPr id="10244" name="Rectangle 3"/>
          <p:cNvSpPr>
            <a:spLocks noGrp="1" noChangeArrowheads="1"/>
          </p:cNvSpPr>
          <p:nvPr>
            <p:ph type="body" sz="half" idx="1"/>
          </p:nvPr>
        </p:nvSpPr>
        <p:spPr>
          <a:xfrm>
            <a:off x="369888" y="960438"/>
            <a:ext cx="4125912" cy="5253037"/>
          </a:xfrm>
        </p:spPr>
        <p:txBody>
          <a:bodyPr>
            <a:normAutofit/>
          </a:bodyPr>
          <a:lstStyle/>
          <a:p>
            <a:pPr marL="274320" indent="-274320" eaLnBrk="1" fontAlgn="auto" hangingPunct="1">
              <a:lnSpc>
                <a:spcPct val="90000"/>
              </a:lnSpc>
              <a:spcAft>
                <a:spcPts val="0"/>
              </a:spcAft>
              <a:buClr>
                <a:schemeClr val="accent3"/>
              </a:buClr>
              <a:buFont typeface="Wingdings 2"/>
              <a:buChar char=""/>
              <a:defRPr/>
            </a:pPr>
            <a:r>
              <a:rPr lang="en-US" sz="2400" dirty="0" smtClean="0">
                <a:latin typeface="Arial" pitchFamily="34" charset="0"/>
                <a:cs typeface="Arial" pitchFamily="34" charset="0"/>
              </a:rPr>
              <a:t>E4 and E14 passes showed signatures consistent with induced dipolar fields from currents flowing near the surface.  The direction of the dipole moment was directed towards Europa in both cases (as expected). </a:t>
            </a:r>
          </a:p>
          <a:p>
            <a:pPr marL="274320" indent="-274320" eaLnBrk="1" fontAlgn="auto" hangingPunct="1">
              <a:lnSpc>
                <a:spcPct val="90000"/>
              </a:lnSpc>
              <a:spcAft>
                <a:spcPts val="0"/>
              </a:spcAft>
              <a:buClr>
                <a:schemeClr val="accent3"/>
              </a:buClr>
              <a:buFont typeface="Wingdings 2"/>
              <a:buChar char=""/>
              <a:defRPr/>
            </a:pPr>
            <a:r>
              <a:rPr lang="en-US" sz="2400" dirty="0" smtClean="0">
                <a:latin typeface="Arial" pitchFamily="34" charset="0"/>
                <a:cs typeface="Arial" pitchFamily="34" charset="0"/>
              </a:rPr>
              <a:t>A subsequent pass (E26) confirmed that the dipole moment flipped in response to the different orientation of Jupiter’s field as expected from theory.</a:t>
            </a:r>
          </a:p>
        </p:txBody>
      </p:sp>
      <p:sp>
        <p:nvSpPr>
          <p:cNvPr id="10242" name="Slide Number Placeholder 6"/>
          <p:cNvSpPr>
            <a:spLocks noGrp="1"/>
          </p:cNvSpPr>
          <p:nvPr>
            <p:ph type="sldNum" sz="quarter" idx="12"/>
          </p:nvPr>
        </p:nvSpPr>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52DE815C-8086-4F1F-BD5E-04EB3016FF40}" type="slidenum">
              <a:rPr lang="en-US" altLang="en-US" sz="1200">
                <a:solidFill>
                  <a:srgbClr val="045C75"/>
                </a:solidFill>
              </a:rPr>
              <a:pPr/>
              <a:t>6</a:t>
            </a:fld>
            <a:endParaRPr lang="en-US" altLang="en-US" sz="1200" dirty="0">
              <a:solidFill>
                <a:srgbClr val="045C75"/>
              </a:solidFill>
            </a:endParaRPr>
          </a:p>
        </p:txBody>
      </p:sp>
      <p:grpSp>
        <p:nvGrpSpPr>
          <p:cNvPr id="2" name="Group 4"/>
          <p:cNvGrpSpPr>
            <a:grpSpLocks/>
          </p:cNvGrpSpPr>
          <p:nvPr/>
        </p:nvGrpSpPr>
        <p:grpSpPr bwMode="auto">
          <a:xfrm>
            <a:off x="5205413" y="611188"/>
            <a:ext cx="3236912" cy="6018212"/>
            <a:chOff x="3279" y="385"/>
            <a:chExt cx="2039" cy="3791"/>
          </a:xfrm>
        </p:grpSpPr>
        <p:pic>
          <p:nvPicPr>
            <p:cNvPr id="22535" name="Picture 5" descr="e04_e14_ephio_corr_per_dip_ne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9" y="385"/>
              <a:ext cx="2039" cy="3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Text Box 6"/>
            <p:cNvSpPr txBox="1">
              <a:spLocks noChangeAspect="1" noChangeArrowheads="1"/>
            </p:cNvSpPr>
            <p:nvPr/>
          </p:nvSpPr>
          <p:spPr bwMode="auto">
            <a:xfrm>
              <a:off x="4559" y="2547"/>
              <a:ext cx="491" cy="11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b="1" dirty="0">
                  <a:solidFill>
                    <a:srgbClr val="000000"/>
                  </a:solidFill>
                  <a:latin typeface="Times New Roman" panose="02020603050405020304" pitchFamily="18" charset="0"/>
                </a:rPr>
                <a:t>E14</a:t>
              </a:r>
            </a:p>
          </p:txBody>
        </p:sp>
      </p:grpSp>
      <p:sp>
        <p:nvSpPr>
          <p:cNvPr id="22534" name="Text Box 7"/>
          <p:cNvSpPr txBox="1">
            <a:spLocks noChangeArrowheads="1"/>
          </p:cNvSpPr>
          <p:nvPr/>
        </p:nvSpPr>
        <p:spPr bwMode="auto">
          <a:xfrm>
            <a:off x="2211388" y="6326188"/>
            <a:ext cx="37004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chemeClr val="tx2"/>
                </a:solidFill>
              </a:rPr>
              <a:t>Khurana et al.  Nature, 1998</a:t>
            </a:r>
          </a:p>
        </p:txBody>
      </p:sp>
    </p:spTree>
    <p:extLst>
      <p:ext uri="{BB962C8B-B14F-4D97-AF65-F5344CB8AC3E}">
        <p14:creationId xmlns:p14="http://schemas.microsoft.com/office/powerpoint/2010/main" xmlns="" val="278659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981200" y="152400"/>
            <a:ext cx="6894513" cy="427038"/>
          </a:xfrm>
        </p:spPr>
        <p:txBody>
          <a:bodyPr>
            <a:normAutofit fontScale="90000"/>
          </a:bodyPr>
          <a:lstStyle/>
          <a:p>
            <a:pPr eaLnBrk="1" hangingPunct="1"/>
            <a:r>
              <a:rPr lang="en-US" altLang="en-US" sz="2400" dirty="0" smtClean="0"/>
              <a:t>Observed  induction  dipole  moment </a:t>
            </a:r>
          </a:p>
        </p:txBody>
      </p:sp>
      <p:sp>
        <p:nvSpPr>
          <p:cNvPr id="11266" name="Slide Number Placeholder 5"/>
          <p:cNvSpPr>
            <a:spLocks noGrp="1"/>
          </p:cNvSpPr>
          <p:nvPr>
            <p:ph type="sldNum" sz="quarter" idx="12"/>
          </p:nvPr>
        </p:nvSpPr>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1AB9F282-83BB-492E-AD46-D99DBC921902}" type="slidenum">
              <a:rPr lang="en-US" altLang="en-US" sz="1200">
                <a:solidFill>
                  <a:srgbClr val="045C75"/>
                </a:solidFill>
              </a:rPr>
              <a:pPr/>
              <a:t>7</a:t>
            </a:fld>
            <a:endParaRPr lang="en-US" altLang="en-US" sz="1200" dirty="0">
              <a:solidFill>
                <a:srgbClr val="045C75"/>
              </a:solidFill>
            </a:endParaRPr>
          </a:p>
        </p:txBody>
      </p:sp>
      <p:grpSp>
        <p:nvGrpSpPr>
          <p:cNvPr id="2" name="Group 1029"/>
          <p:cNvGrpSpPr>
            <a:grpSpLocks noChangeAspect="1"/>
          </p:cNvGrpSpPr>
          <p:nvPr/>
        </p:nvGrpSpPr>
        <p:grpSpPr bwMode="auto">
          <a:xfrm>
            <a:off x="1009650" y="1057275"/>
            <a:ext cx="4964113" cy="4613275"/>
            <a:chOff x="1096" y="903"/>
            <a:chExt cx="3508" cy="3260"/>
          </a:xfrm>
        </p:grpSpPr>
        <p:pic>
          <p:nvPicPr>
            <p:cNvPr id="23559" name="Picture 1030" descr="euroinduced"/>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458" t="5699" r="13431"/>
            <a:stretch>
              <a:fillRect/>
            </a:stretch>
          </p:blipFill>
          <p:spPr bwMode="auto">
            <a:xfrm>
              <a:off x="1096" y="903"/>
              <a:ext cx="3508" cy="3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031"/>
            <p:cNvGrpSpPr>
              <a:grpSpLocks noChangeAspect="1"/>
            </p:cNvGrpSpPr>
            <p:nvPr/>
          </p:nvGrpSpPr>
          <p:grpSpPr bwMode="auto">
            <a:xfrm>
              <a:off x="1286" y="3195"/>
              <a:ext cx="1169" cy="673"/>
              <a:chOff x="1286" y="3195"/>
              <a:chExt cx="1169" cy="673"/>
            </a:xfrm>
          </p:grpSpPr>
          <p:sp>
            <p:nvSpPr>
              <p:cNvPr id="23561" name="AutoShape 1032"/>
              <p:cNvSpPr>
                <a:spLocks noChangeAspect="1" noChangeArrowheads="1"/>
              </p:cNvSpPr>
              <p:nvPr/>
            </p:nvSpPr>
            <p:spPr bwMode="auto">
              <a:xfrm>
                <a:off x="2034" y="3195"/>
                <a:ext cx="343" cy="335"/>
              </a:xfrm>
              <a:prstGeom prst="wedgeEllipseCallout">
                <a:avLst>
                  <a:gd name="adj1" fmla="val -43750"/>
                  <a:gd name="adj2" fmla="val 70000"/>
                </a:avLst>
              </a:prstGeom>
              <a:noFill/>
              <a:ln w="2857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200" dirty="0">
                  <a:latin typeface="Times New Roman" panose="02020603050405020304" pitchFamily="18" charset="0"/>
                </a:endParaRPr>
              </a:p>
            </p:txBody>
          </p:sp>
          <p:sp>
            <p:nvSpPr>
              <p:cNvPr id="23562" name="Text Box 1033"/>
              <p:cNvSpPr txBox="1">
                <a:spLocks noChangeAspect="1" noChangeArrowheads="1"/>
              </p:cNvSpPr>
              <p:nvPr/>
            </p:nvSpPr>
            <p:spPr bwMode="auto">
              <a:xfrm>
                <a:off x="1286" y="3585"/>
                <a:ext cx="1169" cy="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rgbClr val="FF3300"/>
                    </a:solidFill>
                  </a:rPr>
                  <a:t>observed</a:t>
                </a:r>
                <a:endParaRPr lang="en-US" altLang="en-US" dirty="0">
                  <a:latin typeface="Times New Roman" panose="02020603050405020304" pitchFamily="18" charset="0"/>
                </a:endParaRPr>
              </a:p>
            </p:txBody>
          </p:sp>
        </p:grpSp>
      </p:grpSp>
      <p:sp>
        <p:nvSpPr>
          <p:cNvPr id="23557" name="Text Box 1041"/>
          <p:cNvSpPr txBox="1">
            <a:spLocks noChangeArrowheads="1"/>
          </p:cNvSpPr>
          <p:nvPr/>
        </p:nvSpPr>
        <p:spPr bwMode="auto">
          <a:xfrm>
            <a:off x="1222375" y="5592763"/>
            <a:ext cx="7340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rgbClr val="000000"/>
                </a:solidFill>
              </a:rPr>
              <a:t>Induction dipole moment from several Galileo passes plotted against predictions from a highly conducing </a:t>
            </a:r>
            <a:r>
              <a:rPr lang="en-US" altLang="en-US" dirty="0" smtClean="0">
                <a:solidFill>
                  <a:srgbClr val="000000"/>
                </a:solidFill>
              </a:rPr>
              <a:t>ocean shell </a:t>
            </a:r>
            <a:r>
              <a:rPr lang="en-US" altLang="en-US" dirty="0">
                <a:solidFill>
                  <a:srgbClr val="000000"/>
                </a:solidFill>
              </a:rPr>
              <a:t>model.</a:t>
            </a:r>
          </a:p>
        </p:txBody>
      </p:sp>
      <p:sp>
        <p:nvSpPr>
          <p:cNvPr id="23558" name="Text Box 1042"/>
          <p:cNvSpPr txBox="1">
            <a:spLocks noChangeArrowheads="1"/>
          </p:cNvSpPr>
          <p:nvPr/>
        </p:nvSpPr>
        <p:spPr bwMode="auto">
          <a:xfrm>
            <a:off x="5849938" y="4278313"/>
            <a:ext cx="308768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b="1" dirty="0">
                <a:solidFill>
                  <a:schemeClr val="tx2"/>
                </a:solidFill>
              </a:rPr>
              <a:t>Kivelson et al., Science,</a:t>
            </a:r>
          </a:p>
          <a:p>
            <a:pPr>
              <a:buFontTx/>
              <a:buNone/>
            </a:pPr>
            <a:r>
              <a:rPr lang="en-US" altLang="en-US" b="1" dirty="0">
                <a:solidFill>
                  <a:schemeClr val="tx2"/>
                </a:solidFill>
              </a:rPr>
              <a:t>2000</a:t>
            </a:r>
          </a:p>
        </p:txBody>
      </p:sp>
    </p:spTree>
    <p:extLst>
      <p:ext uri="{BB962C8B-B14F-4D97-AF65-F5344CB8AC3E}">
        <p14:creationId xmlns:p14="http://schemas.microsoft.com/office/powerpoint/2010/main" xmlns="" val="71484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lum bright="-4000" contrast="6000"/>
          </a:blip>
          <a:srcRect/>
          <a:stretch>
            <a:fillRect/>
          </a:stretch>
        </p:blipFill>
        <p:spPr bwMode="auto">
          <a:xfrm>
            <a:off x="1510164" y="1293830"/>
            <a:ext cx="5486453" cy="4424609"/>
          </a:xfrm>
          <a:prstGeom prst="rect">
            <a:avLst/>
          </a:prstGeom>
          <a:noFill/>
          <a:ln w="9525">
            <a:noFill/>
            <a:miter lim="800000"/>
            <a:headEnd/>
            <a:tailEnd/>
          </a:ln>
        </p:spPr>
      </p:pic>
      <p:sp>
        <p:nvSpPr>
          <p:cNvPr id="11" name="TextBox 10"/>
          <p:cNvSpPr txBox="1"/>
          <p:nvPr/>
        </p:nvSpPr>
        <p:spPr>
          <a:xfrm>
            <a:off x="526473" y="5789223"/>
            <a:ext cx="8229600" cy="923330"/>
          </a:xfrm>
          <a:prstGeom prst="rect">
            <a:avLst/>
          </a:prstGeom>
          <a:noFill/>
        </p:spPr>
        <p:txBody>
          <a:bodyPr wrap="square" rtlCol="0">
            <a:spAutoFit/>
          </a:bodyPr>
          <a:lstStyle/>
          <a:p>
            <a:r>
              <a:rPr lang="en-US" dirty="0" smtClean="0"/>
              <a:t>The signal at shorter  periods (11 hrs and shorter) can be inverted to obtain the thickness of ice layer.  </a:t>
            </a:r>
            <a:r>
              <a:rPr lang="en-US" dirty="0" smtClean="0"/>
              <a:t>Hand </a:t>
            </a:r>
            <a:r>
              <a:rPr lang="en-US" dirty="0" smtClean="0"/>
              <a:t>and Chyba, </a:t>
            </a:r>
            <a:r>
              <a:rPr lang="en-US" dirty="0" smtClean="0"/>
              <a:t>2007 used the 11 hr period to show that the observations place only a lower bound on ice thickness (thickness &gt; </a:t>
            </a:r>
            <a:r>
              <a:rPr lang="en-US" dirty="0"/>
              <a:t>1</a:t>
            </a:r>
            <a:r>
              <a:rPr lang="en-US" dirty="0" smtClean="0"/>
              <a:t>0 km).</a:t>
            </a:r>
            <a:endParaRPr lang="en-US" dirty="0"/>
          </a:p>
        </p:txBody>
      </p:sp>
      <p:sp>
        <p:nvSpPr>
          <p:cNvPr id="15" name="Footer Placeholder 14"/>
          <p:cNvSpPr>
            <a:spLocks noGrp="1"/>
          </p:cNvSpPr>
          <p:nvPr>
            <p:ph type="ftr" sz="quarter" idx="12"/>
          </p:nvPr>
        </p:nvSpPr>
        <p:spPr/>
        <p:txBody>
          <a:bodyPr/>
          <a:lstStyle/>
          <a:p>
            <a:pPr fontAlgn="base">
              <a:spcBef>
                <a:spcPct val="0"/>
              </a:spcBef>
              <a:spcAft>
                <a:spcPct val="0"/>
              </a:spcAft>
              <a:defRPr/>
            </a:pPr>
            <a:endParaRPr lang="en-US" dirty="0"/>
          </a:p>
        </p:txBody>
      </p:sp>
      <p:sp>
        <p:nvSpPr>
          <p:cNvPr id="12" name="Title 11"/>
          <p:cNvSpPr>
            <a:spLocks noGrp="1"/>
          </p:cNvSpPr>
          <p:nvPr>
            <p:ph type="title"/>
          </p:nvPr>
        </p:nvSpPr>
        <p:spPr>
          <a:xfrm>
            <a:off x="228600" y="716251"/>
            <a:ext cx="8686800" cy="463062"/>
          </a:xfrm>
        </p:spPr>
        <p:txBody>
          <a:bodyPr>
            <a:normAutofit fontScale="90000"/>
          </a:bodyPr>
          <a:lstStyle/>
          <a:p>
            <a:r>
              <a:rPr lang="en-US" dirty="0" smtClean="0"/>
              <a:t>Determining </a:t>
            </a:r>
            <a:r>
              <a:rPr lang="en-US" dirty="0" smtClean="0"/>
              <a:t>ice shell thickness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255" y="1220721"/>
            <a:ext cx="8769927" cy="5200859"/>
          </a:xfrm>
        </p:spPr>
        <p:txBody>
          <a:bodyPr/>
          <a:lstStyle/>
          <a:p>
            <a:r>
              <a:rPr lang="en-US" sz="1800" dirty="0" smtClean="0"/>
              <a:t>The landmark study that synthesized the evidence for Europa’s ocean was by Pappalardo et al. (1999). </a:t>
            </a:r>
          </a:p>
          <a:p>
            <a:r>
              <a:rPr lang="en-US" sz="1800" dirty="0" smtClean="0"/>
              <a:t>Billings and Kattenhorn (2005) have updated that work and list ~ 50 studies on Europa’s ice shell thickness which use techniques as diverse as flexure analysis, Buoyancy analysis of rafted blocks, crater morphologies and  thermal equilibrium modeling.</a:t>
            </a:r>
          </a:p>
          <a:p>
            <a:r>
              <a:rPr lang="en-US" sz="1800" dirty="0" smtClean="0"/>
              <a:t>The thickness estimates range from as low as 100 m to 38 km. No consensus.</a:t>
            </a:r>
          </a:p>
          <a:p>
            <a:r>
              <a:rPr lang="en-US" sz="1800" dirty="0" smtClean="0"/>
              <a:t>The largest thickness estimates arise from thermal analysis (10-38 km), intermediates thicknesses come from impact studies (2.4 – 29 km) and the thinnest estimates are from studies of flexures (100 m – 10 km).</a:t>
            </a:r>
          </a:p>
          <a:p>
            <a:r>
              <a:rPr lang="en-US" sz="1800" dirty="0" smtClean="0"/>
              <a:t>Galileo magnetometer data unambiguously confirm the presence of a liquid water ocean but are not robust enough to put reliable constraints on ice thickness, ocean thickness and ocean salinity.</a:t>
            </a:r>
            <a:endParaRPr lang="en-US" sz="1800" dirty="0"/>
          </a:p>
        </p:txBody>
      </p:sp>
      <p:sp>
        <p:nvSpPr>
          <p:cNvPr id="3" name="Title 2"/>
          <p:cNvSpPr>
            <a:spLocks noGrp="1"/>
          </p:cNvSpPr>
          <p:nvPr>
            <p:ph type="title"/>
          </p:nvPr>
        </p:nvSpPr>
        <p:spPr>
          <a:xfrm>
            <a:off x="304800" y="381000"/>
            <a:ext cx="8686800" cy="463062"/>
          </a:xfrm>
        </p:spPr>
        <p:txBody>
          <a:bodyPr>
            <a:noAutofit/>
          </a:bodyPr>
          <a:lstStyle/>
          <a:p>
            <a:r>
              <a:rPr lang="en-US" sz="3200" dirty="0" smtClean="0"/>
              <a:t>Our current knowledge of ice-shell thickness</a:t>
            </a:r>
            <a:endParaRPr lang="en-US" sz="3200" dirty="0"/>
          </a:p>
        </p:txBody>
      </p:sp>
      <p:sp>
        <p:nvSpPr>
          <p:cNvPr id="4" name="Date Placeholder 3"/>
          <p:cNvSpPr>
            <a:spLocks noGrp="1"/>
          </p:cNvSpPr>
          <p:nvPr>
            <p:ph type="dt" sz="half" idx="10"/>
          </p:nvPr>
        </p:nvSpPr>
        <p:spPr/>
        <p:txBody>
          <a:bodyPr/>
          <a:lstStyle/>
          <a:p>
            <a:pPr fontAlgn="base">
              <a:spcBef>
                <a:spcPct val="0"/>
              </a:spcBef>
              <a:spcAft>
                <a:spcPct val="0"/>
              </a:spcAft>
              <a:defRPr/>
            </a:pPr>
            <a:fld id="{4036260B-0E51-4742-84C5-286767634A06}" type="datetime1">
              <a:rPr lang="en-US" smtClean="0"/>
              <a:pPr fontAlgn="base">
                <a:spcBef>
                  <a:spcPct val="0"/>
                </a:spcBef>
                <a:spcAft>
                  <a:spcPct val="0"/>
                </a:spcAft>
                <a:defRPr/>
              </a:pPr>
              <a:t>9/6/2016</a:t>
            </a:fld>
            <a:endParaRPr lang="en-US" dirty="0"/>
          </a:p>
        </p:txBody>
      </p:sp>
      <p:sp>
        <p:nvSpPr>
          <p:cNvPr id="5" name="Slide Number Placeholder 4"/>
          <p:cNvSpPr>
            <a:spLocks noGrp="1"/>
          </p:cNvSpPr>
          <p:nvPr>
            <p:ph type="sldNum" sz="quarter" idx="11"/>
          </p:nvPr>
        </p:nvSpPr>
        <p:spPr/>
        <p:txBody>
          <a:bodyPr/>
          <a:lstStyle/>
          <a:p>
            <a:pPr fontAlgn="base">
              <a:spcBef>
                <a:spcPct val="0"/>
              </a:spcBef>
              <a:spcAft>
                <a:spcPct val="0"/>
              </a:spcAft>
            </a:pPr>
            <a:fld id="{9D9E6352-91F9-41F1-8B33-CECE3EF25530}" type="slidenum">
              <a:rPr lang="en-US" smtClean="0">
                <a:ea typeface="ヒラギノ角ゴ Pro W3" pitchFamily="-112" charset="-128"/>
              </a:rPr>
              <a:pPr fontAlgn="base">
                <a:spcBef>
                  <a:spcPct val="0"/>
                </a:spcBef>
                <a:spcAft>
                  <a:spcPct val="0"/>
                </a:spcAft>
              </a:pPr>
              <a:t>9</a:t>
            </a:fld>
            <a:endParaRPr lang="en-US" dirty="0" smtClean="0">
              <a:ea typeface="ヒラギノ角ゴ Pro W3" pitchFamily="-112" charset="-128"/>
            </a:endParaRPr>
          </a:p>
        </p:txBody>
      </p:sp>
      <p:sp>
        <p:nvSpPr>
          <p:cNvPr id="6" name="Footer Placeholder 5"/>
          <p:cNvSpPr>
            <a:spLocks noGrp="1"/>
          </p:cNvSpPr>
          <p:nvPr>
            <p:ph type="ftr" sz="quarter" idx="12"/>
          </p:nvPr>
        </p:nvSpPr>
        <p:spPr/>
        <p:txBody>
          <a:bodyPr/>
          <a:lstStyle/>
          <a:p>
            <a:pPr fontAlgn="base">
              <a:spcBef>
                <a:spcPct val="0"/>
              </a:spcBef>
              <a:spcAft>
                <a:spcPct val="0"/>
              </a:spcAft>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1292</Words>
  <Application>Microsoft Office PowerPoint</Application>
  <PresentationFormat>On-screen Show (4:3)</PresentationFormat>
  <Paragraphs>103</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Constraints on Europa’s ocean properties from multi-frequency electromagnetic induction</vt:lpstr>
      <vt:lpstr>The principle behind electromagnetic induction</vt:lpstr>
      <vt:lpstr>Jupiter provides the primary field</vt:lpstr>
      <vt:lpstr> In Europa’s rest frame, the external field from Jupiter has many discrete frequencies that can be exploited for multi-frequency induction sounding.</vt:lpstr>
      <vt:lpstr>Induction from a finite-conductivity shell</vt:lpstr>
      <vt:lpstr>Our knowledge  about Europa’s ocean from Galileo</vt:lpstr>
      <vt:lpstr>Observed  induction  dipole  moment </vt:lpstr>
      <vt:lpstr>Determining ice shell thickness</vt:lpstr>
      <vt:lpstr>Our current knowledge of ice-shell thickness</vt:lpstr>
      <vt:lpstr>Our current knowledge of ice-shell thickness… continued </vt:lpstr>
      <vt:lpstr>Our current knowledge of ocean thickness</vt:lpstr>
      <vt:lpstr>How can an orbiter improve upon Galileo and Europa Clipper results?</vt:lpstr>
      <vt:lpstr>Slide 13</vt:lpstr>
      <vt:lpstr>Europa clipper will provide estimate of ice thickness from response at synodic period (11.2 hr)</vt:lpstr>
      <vt:lpstr> An orbiter can exploit broad-band power that exists in the background (with an integrated power of ~ 150 nT2) to sense Europa’s ocean and deep interior.</vt:lpstr>
      <vt:lpstr>Multi-frequency induction inversion from magnetometer data from an orbiter</vt:lpstr>
      <vt:lpstr>Slide 17</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Krishan Khurana</dc:creator>
  <cp:lastModifiedBy>Krishan Khurana</cp:lastModifiedBy>
  <cp:revision>32</cp:revision>
  <dcterms:created xsi:type="dcterms:W3CDTF">2016-09-06T19:07:41Z</dcterms:created>
  <dcterms:modified xsi:type="dcterms:W3CDTF">2016-09-06T22:34:43Z</dcterms:modified>
</cp:coreProperties>
</file>