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6" r:id="rId2"/>
    <p:sldId id="407" r:id="rId3"/>
    <p:sldId id="408" r:id="rId4"/>
    <p:sldId id="363" r:id="rId5"/>
    <p:sldId id="409" r:id="rId6"/>
    <p:sldId id="368" r:id="rId7"/>
    <p:sldId id="377" r:id="rId8"/>
    <p:sldId id="378" r:id="rId9"/>
    <p:sldId id="386" r:id="rId10"/>
    <p:sldId id="410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12" autoAdjust="0"/>
  </p:normalViewPr>
  <p:slideViewPr>
    <p:cSldViewPr snapToGrid="0" snapToObjects="1">
      <p:cViewPr>
        <p:scale>
          <a:sx n="75" d="100"/>
          <a:sy n="75" d="100"/>
        </p:scale>
        <p:origin x="-206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B47-F3D0-7B4F-821B-17C3806C7DBF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84D4E-995E-124E-BFD6-EEF8371138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60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AB1B0-BBD9-7044-90EA-1FCDD4FA49EF}" type="datetimeFigureOut">
              <a:rPr lang="fr-FR" smtClean="0"/>
              <a:t>11/09/16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6401-4787-694A-BAF6-525039F70C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337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FIG 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B910C-71B7-E64F-BEB3-FFC87D80D3F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92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2DAA-316A-184F-9C17-31845C2E6CB2}" type="datetime1">
              <a:rPr lang="fr-FR" smtClean="0"/>
              <a:t>11/09/16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64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C8F8-B251-9E41-8451-91F2119902C9}" type="datetime1">
              <a:rPr lang="fr-FR" smtClean="0"/>
              <a:t>11/09/16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80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C9DB-9CFC-9045-8CA4-7B6957DF6474}" type="datetime1">
              <a:rPr lang="fr-FR" smtClean="0"/>
              <a:t>11/09/16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39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3AD7-E6B3-4C40-9CB2-8C8BA2BAE172}" type="datetime1">
              <a:rPr lang="fr-FR" smtClean="0"/>
              <a:t>11/09/16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22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A93D-DD6F-644C-843D-C39185572F62}" type="datetime1">
              <a:rPr lang="fr-FR" smtClean="0"/>
              <a:t>11/09/16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74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3DEE-4986-094E-B661-0B810A08836E}" type="datetime1">
              <a:rPr lang="fr-FR" smtClean="0"/>
              <a:t>11/09/16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34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1E65-59BB-F243-936F-09607E621BE7}" type="datetime1">
              <a:rPr lang="fr-FR" smtClean="0"/>
              <a:t>11/09/16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AAB3-4791-4342-8EAF-20886D954897}" type="datetime1">
              <a:rPr lang="fr-FR" smtClean="0"/>
              <a:t>11/09/16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10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3C7E-CF58-6F45-80A1-EEA9AEB779B2}" type="datetime1">
              <a:rPr lang="fr-FR" smtClean="0"/>
              <a:t>11/09/16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63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9A06-E338-7348-B64C-A9AC8266148F}" type="datetime1">
              <a:rPr lang="fr-FR" smtClean="0"/>
              <a:t>11/09/16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26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F2DC-1EAF-2043-BB83-5225A62822FB}" type="datetime1">
              <a:rPr lang="fr-FR" smtClean="0"/>
              <a:t>11/09/16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13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6480-51B7-5445-A6FB-815065E46CF1}" type="datetime1">
              <a:rPr lang="fr-FR" smtClean="0"/>
              <a:t>11/09/16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F4AD-D679-C844-BBDA-5835D63DF9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9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71" y="0"/>
            <a:ext cx="61386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2979" y="4939524"/>
            <a:ext cx="1375899" cy="458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625371" y="5765241"/>
            <a:ext cx="541357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Sept. 7th, 2016</a:t>
            </a:r>
          </a:p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269" y="3469439"/>
            <a:ext cx="8881256" cy="1157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36133" y="177404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FF00"/>
                </a:solidFill>
              </a:rPr>
              <a:t>The E</a:t>
            </a:r>
            <a:r>
              <a:rPr lang="fr-FR" sz="4800" b="1" dirty="0" smtClean="0">
                <a:solidFill>
                  <a:srgbClr val="FFFF00"/>
                </a:solidFill>
              </a:rPr>
              <a:t>uropa </a:t>
            </a:r>
            <a:r>
              <a:rPr lang="fr-FR" sz="4800" b="1" dirty="0">
                <a:solidFill>
                  <a:srgbClr val="FFFF00"/>
                </a:solidFill>
              </a:rPr>
              <a:t>I</a:t>
            </a:r>
            <a:r>
              <a:rPr lang="fr-FR" sz="4800" b="1" dirty="0" smtClean="0">
                <a:solidFill>
                  <a:srgbClr val="FFFF00"/>
                </a:solidFill>
              </a:rPr>
              <a:t>nitiative </a:t>
            </a:r>
          </a:p>
          <a:p>
            <a:pPr algn="ctr"/>
            <a:r>
              <a:rPr lang="fr-FR" sz="4800" b="1" dirty="0" smtClean="0">
                <a:solidFill>
                  <a:srgbClr val="FFFF00"/>
                </a:solidFill>
              </a:rPr>
              <a:t>for </a:t>
            </a:r>
            <a:r>
              <a:rPr lang="fr-FR" sz="4800" b="1" dirty="0" err="1" smtClean="0">
                <a:solidFill>
                  <a:srgbClr val="FFFF00"/>
                </a:solidFill>
              </a:rPr>
              <a:t>ESA’s</a:t>
            </a:r>
            <a:r>
              <a:rPr lang="fr-FR" sz="4800" b="1" dirty="0" smtClean="0">
                <a:solidFill>
                  <a:srgbClr val="FFFF00"/>
                </a:solidFill>
              </a:rPr>
              <a:t> M5 mission</a:t>
            </a:r>
          </a:p>
          <a:p>
            <a:pPr algn="ctr"/>
            <a:endParaRPr lang="fr-FR" sz="4800" b="1" dirty="0" smtClean="0">
              <a:solidFill>
                <a:srgbClr val="FFFF00"/>
              </a:solidFill>
            </a:endParaRPr>
          </a:p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JEM SCIENCE PLAN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1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3269" y="3719054"/>
            <a:ext cx="8881256" cy="1157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Michel Blanc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9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</a:rPr>
              <a:t>JEM TRACEABILITY MATRIX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980676"/>
              </p:ext>
            </p:extLst>
          </p:nvPr>
        </p:nvGraphicFramePr>
        <p:xfrm>
          <a:off x="31750" y="1458374"/>
          <a:ext cx="90805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9080500" imgH="4889500" progId="Word.Document.12">
                  <p:embed/>
                </p:oleObj>
              </mc:Choice>
              <mc:Fallback>
                <p:oleObj name="Document" r:id="rId4" imgW="9080500" imgH="488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50" y="1458374"/>
                        <a:ext cx="90805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84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71" y="0"/>
            <a:ext cx="61386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2979" y="4939524"/>
            <a:ext cx="1375899" cy="458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3269" y="3469439"/>
            <a:ext cx="8881256" cy="1157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36133" y="177404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JEM</a:t>
            </a:r>
          </a:p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OVERARCHING GOALS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3269" y="3719054"/>
            <a:ext cx="8881256" cy="251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5067" y="3494014"/>
            <a:ext cx="76877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Provide an advanced description of Europa as a complex system of coupled layers, from core to plasma envelope, understand the role of its coupling to the Jupiter system in the potential emergence and maintenance of habitability conditions within a potential </a:t>
            </a:r>
            <a:r>
              <a:rPr lang="en-GB" sz="2400" dirty="0" err="1">
                <a:solidFill>
                  <a:srgbClr val="FF0000"/>
                </a:solidFill>
              </a:rPr>
              <a:t>Europan</a:t>
            </a:r>
            <a:r>
              <a:rPr lang="en-GB" sz="2400" dirty="0">
                <a:solidFill>
                  <a:srgbClr val="FF0000"/>
                </a:solidFill>
              </a:rPr>
              <a:t> biosphere, and search for signatures of life at the surface/sub-surface.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71" y="-253995"/>
            <a:ext cx="61386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2979" y="4939524"/>
            <a:ext cx="1375899" cy="458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3269" y="3469439"/>
            <a:ext cx="8881256" cy="1157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36133" y="177404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JEM</a:t>
            </a:r>
          </a:p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SCIENCE PLAN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3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3269" y="3719054"/>
            <a:ext cx="8881256" cy="251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81" y="2156307"/>
            <a:ext cx="8161866" cy="649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TWO SPECIFIC ENTRIES: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FF0000"/>
                </a:solidFill>
              </a:rPr>
              <a:t>A multi-</a:t>
            </a:r>
            <a:r>
              <a:rPr lang="fr-FR" sz="2400" dirty="0" err="1" smtClean="0">
                <a:solidFill>
                  <a:srgbClr val="FF0000"/>
                </a:solidFill>
              </a:rPr>
              <a:t>layered</a:t>
            </a:r>
            <a:r>
              <a:rPr lang="fr-FR" sz="2400" dirty="0" smtClean="0">
                <a:solidFill>
                  <a:srgbClr val="FF0000"/>
                </a:solidFill>
              </a:rPr>
              <a:t> system, </a:t>
            </a:r>
            <a:r>
              <a:rPr lang="fr-FR" sz="2400" dirty="0" err="1" smtClean="0">
                <a:solidFill>
                  <a:srgbClr val="FFFF00"/>
                </a:solidFill>
              </a:rPr>
              <a:t>with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coupling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processes</a:t>
            </a:r>
            <a:r>
              <a:rPr lang="fr-FR" sz="2400" dirty="0" smtClean="0">
                <a:solidFill>
                  <a:srgbClr val="FFFF00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fr-FR" sz="2400" dirty="0" err="1" smtClean="0">
                <a:solidFill>
                  <a:srgbClr val="FFFF00"/>
                </a:solidFill>
              </a:rPr>
              <a:t>Between</a:t>
            </a:r>
            <a:r>
              <a:rPr lang="fr-FR" sz="2400" dirty="0" smtClean="0">
                <a:solidFill>
                  <a:srgbClr val="FFFF00"/>
                </a:solidFill>
              </a:rPr>
              <a:t> the </a:t>
            </a:r>
            <a:r>
              <a:rPr lang="fr-FR" sz="2400" dirty="0" err="1" smtClean="0">
                <a:solidFill>
                  <a:srgbClr val="FFFF00"/>
                </a:solidFill>
              </a:rPr>
              <a:t>layers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 importance of the interfaces (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ocean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floor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icy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shell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surface)</a:t>
            </a:r>
          </a:p>
          <a:p>
            <a:pPr marL="342900" indent="-342900">
              <a:buFontTx/>
              <a:buChar char="-"/>
            </a:pP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Between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Europa and the Jupiter system</a:t>
            </a:r>
          </a:p>
          <a:p>
            <a:pPr marL="342900" indent="-342900">
              <a:buFontTx/>
              <a:buChar char="-"/>
            </a:pPr>
            <a:endParaRPr lang="fr-FR" sz="2400" dirty="0">
              <a:solidFill>
                <a:srgbClr val="FFFF00"/>
              </a:solidFill>
              <a:sym typeface="Wingdings"/>
            </a:endParaRPr>
          </a:p>
          <a:p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A multi-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scale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 investigation,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which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JEM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will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study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at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least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at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three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characteristic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scales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Global 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scale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Zoom on « 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potential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biosphere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 » (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ocean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floor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ocean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ice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  <a:sym typeface="Wingdings"/>
              </a:rPr>
              <a:t>shell</a:t>
            </a:r>
            <a:endParaRPr lang="fr-FR" sz="2400" dirty="0" smtClean="0">
              <a:solidFill>
                <a:srgbClr val="FFFF00"/>
              </a:solidFill>
              <a:sym typeface="Wingdings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Zoom on </a:t>
            </a:r>
            <a:r>
              <a:rPr lang="fr-FR" sz="2400" dirty="0" smtClean="0">
                <a:solidFill>
                  <a:srgbClr val="FF0000"/>
                </a:solidFill>
                <a:sym typeface="Wingdings"/>
              </a:rPr>
              <a:t>local 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scale</a:t>
            </a:r>
            <a:r>
              <a:rPr lang="fr-FR" sz="2400" dirty="0" smtClean="0">
                <a:solidFill>
                  <a:srgbClr val="FFFF00"/>
                </a:solidFill>
                <a:sym typeface="Wingdings"/>
              </a:rPr>
              <a:t>.</a:t>
            </a:r>
          </a:p>
          <a:p>
            <a:pPr marL="342900" indent="-342900">
              <a:buFontTx/>
              <a:buChar char="-"/>
            </a:pPr>
            <a:endParaRPr lang="fr-FR" sz="2400" dirty="0" smtClean="0">
              <a:solidFill>
                <a:srgbClr val="FFFF00"/>
              </a:solidFill>
              <a:sym typeface="Wingdings"/>
            </a:endParaRPr>
          </a:p>
          <a:p>
            <a:pPr marL="342900" indent="-342900">
              <a:buFontTx/>
              <a:buChar char="-"/>
            </a:pPr>
            <a:endParaRPr lang="fr-FR" sz="2400" dirty="0" smtClean="0">
              <a:solidFill>
                <a:srgbClr val="FFFF00"/>
              </a:solidFill>
              <a:sym typeface="Wingdings"/>
            </a:endParaRPr>
          </a:p>
          <a:p>
            <a:pPr marL="342900" indent="-342900">
              <a:buFontTx/>
              <a:buChar char="-"/>
            </a:pPr>
            <a:endParaRPr lang="fr-FR" sz="2400" dirty="0">
              <a:solidFill>
                <a:srgbClr val="FFFF00"/>
              </a:solidFill>
              <a:sym typeface="Wingdings"/>
            </a:endParaRPr>
          </a:p>
          <a:p>
            <a:pPr marL="342900" indent="-342900">
              <a:buFontTx/>
              <a:buChar char="-"/>
            </a:pPr>
            <a:endParaRPr lang="fr-FR" sz="2400" dirty="0" smtClean="0">
              <a:solidFill>
                <a:srgbClr val="FFFF00"/>
              </a:solidFill>
            </a:endParaRPr>
          </a:p>
          <a:p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5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768" y="1264766"/>
            <a:ext cx="4005793" cy="356818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239007" y="785443"/>
            <a:ext cx="4728646" cy="461238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-4828900" y="-785456"/>
            <a:ext cx="11374462" cy="7704030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505760" y="3104134"/>
            <a:ext cx="2587441" cy="193899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FFFF"/>
                </a:solidFill>
              </a:rPr>
              <a:t>… and </a:t>
            </a:r>
            <a:r>
              <a:rPr lang="fr-FR" sz="2000" dirty="0" smtClean="0">
                <a:solidFill>
                  <a:srgbClr val="FF0000"/>
                </a:solidFill>
              </a:rPr>
              <a:t>EMFM</a:t>
            </a:r>
            <a:r>
              <a:rPr lang="fr-FR" sz="2000" dirty="0" smtClean="0">
                <a:solidFill>
                  <a:srgbClr val="FFFFFF"/>
                </a:solidFill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</a:rPr>
              <a:t>provides</a:t>
            </a:r>
            <a:r>
              <a:rPr lang="fr-FR" sz="2000" dirty="0" smtClean="0">
                <a:solidFill>
                  <a:srgbClr val="FFFFFF"/>
                </a:solidFill>
              </a:rPr>
              <a:t> information on</a:t>
            </a:r>
          </a:p>
          <a:p>
            <a:r>
              <a:rPr lang="fr-FR" sz="2000" dirty="0" smtClean="0">
                <a:solidFill>
                  <a:srgbClr val="FFFFFF"/>
                </a:solidFill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</a:rPr>
              <a:t>farther</a:t>
            </a:r>
            <a:r>
              <a:rPr lang="fr-FR" sz="2000" dirty="0" smtClean="0">
                <a:solidFill>
                  <a:srgbClr val="FFFFFF"/>
                </a:solidFill>
              </a:rPr>
              <a:t> and </a:t>
            </a:r>
            <a:r>
              <a:rPr lang="fr-FR" sz="2000" dirty="0" err="1" smtClean="0">
                <a:solidFill>
                  <a:srgbClr val="FFFFFF"/>
                </a:solidFill>
              </a:rPr>
              <a:t>closer</a:t>
            </a:r>
            <a:endParaRPr lang="fr-FR" sz="2000" dirty="0" smtClean="0">
              <a:solidFill>
                <a:srgbClr val="FFFFFF"/>
              </a:solidFill>
            </a:endParaRPr>
          </a:p>
          <a:p>
            <a:r>
              <a:rPr lang="fr-FR" sz="2000" dirty="0" smtClean="0">
                <a:solidFill>
                  <a:srgbClr val="FFFFFF"/>
                </a:solidFill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</a:rPr>
              <a:t>Europan</a:t>
            </a:r>
            <a:r>
              <a:rPr lang="fr-FR" sz="2000" dirty="0" smtClean="0">
                <a:solidFill>
                  <a:srgbClr val="FFFFFF"/>
                </a:solidFill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</a:rPr>
              <a:t>environment</a:t>
            </a:r>
            <a:r>
              <a:rPr lang="fr-FR" sz="2000" dirty="0" smtClean="0">
                <a:solidFill>
                  <a:srgbClr val="FFFFFF"/>
                </a:solidFill>
              </a:rPr>
              <a:t> and </a:t>
            </a:r>
            <a:r>
              <a:rPr lang="fr-FR" sz="2000" dirty="0" err="1" smtClean="0">
                <a:solidFill>
                  <a:srgbClr val="FFFFFF"/>
                </a:solidFill>
              </a:rPr>
              <a:t>maps</a:t>
            </a:r>
            <a:r>
              <a:rPr lang="fr-FR" sz="2000" dirty="0" smtClean="0">
                <a:solidFill>
                  <a:srgbClr val="FFFFFF"/>
                </a:solidFill>
              </a:rPr>
              <a:t> the surface </a:t>
            </a:r>
            <a:r>
              <a:rPr lang="fr-FR" sz="2000" dirty="0" err="1" smtClean="0">
                <a:solidFill>
                  <a:srgbClr val="FFFFFF"/>
                </a:solidFill>
              </a:rPr>
              <a:t>at</a:t>
            </a:r>
            <a:r>
              <a:rPr lang="fr-FR" sz="2000" dirty="0" smtClean="0">
                <a:solidFill>
                  <a:srgbClr val="FFFFFF"/>
                </a:solidFill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</a:rPr>
              <a:t>intermediate</a:t>
            </a:r>
            <a:r>
              <a:rPr lang="fr-FR" sz="2000" dirty="0" smtClean="0">
                <a:solidFill>
                  <a:srgbClr val="FFFFFF"/>
                </a:solidFill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</a:rPr>
              <a:t>scales</a:t>
            </a:r>
            <a:endParaRPr lang="fr-FR" sz="2000" dirty="0">
              <a:solidFill>
                <a:srgbClr val="FFFFFF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117761"/>
            <a:ext cx="8229600" cy="6184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b="1" dirty="0" smtClean="0">
                <a:solidFill>
                  <a:srgbClr val="FFFF00"/>
                </a:solidFill>
              </a:rPr>
              <a:t>JEM </a:t>
            </a:r>
            <a:r>
              <a:rPr lang="fr-FR" sz="3100" b="1" dirty="0" err="1" smtClean="0">
                <a:solidFill>
                  <a:srgbClr val="FFFF00"/>
                </a:solidFill>
              </a:rPr>
              <a:t>observing</a:t>
            </a:r>
            <a:r>
              <a:rPr lang="fr-FR" sz="3100" b="1" dirty="0" smtClean="0">
                <a:solidFill>
                  <a:srgbClr val="FFFF00"/>
                </a:solidFill>
              </a:rPr>
              <a:t> System</a:t>
            </a:r>
            <a:endParaRPr lang="fr-FR" sz="31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180" y="2318481"/>
            <a:ext cx="1453683" cy="194992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57200" y="2237083"/>
            <a:ext cx="2058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Orbiter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provides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g</a:t>
            </a:r>
            <a:r>
              <a:rPr lang="fr-FR" dirty="0" smtClean="0">
                <a:solidFill>
                  <a:schemeClr val="bg1"/>
                </a:solidFill>
              </a:rPr>
              <a:t>lobal and </a:t>
            </a:r>
            <a:r>
              <a:rPr lang="fr-FR" dirty="0" err="1" smtClean="0">
                <a:solidFill>
                  <a:schemeClr val="bg1"/>
                </a:solidFill>
              </a:rPr>
              <a:t>continuous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err="1">
                <a:solidFill>
                  <a:schemeClr val="bg1"/>
                </a:solidFill>
              </a:rPr>
              <a:t>c</a:t>
            </a:r>
            <a:r>
              <a:rPr lang="fr-FR" dirty="0" err="1" smtClean="0">
                <a:solidFill>
                  <a:schemeClr val="bg1"/>
                </a:solidFill>
              </a:rPr>
              <a:t>overage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for </a:t>
            </a:r>
            <a:r>
              <a:rPr lang="fr-FR" dirty="0" err="1" smtClean="0">
                <a:solidFill>
                  <a:schemeClr val="bg1"/>
                </a:solidFill>
              </a:rPr>
              <a:t>three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months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Flèche vers la droite 13"/>
          <p:cNvSpPr/>
          <p:nvPr/>
        </p:nvSpPr>
        <p:spPr>
          <a:xfrm>
            <a:off x="1787863" y="3243446"/>
            <a:ext cx="451144" cy="1201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967653" y="1020239"/>
            <a:ext cx="2223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Lander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provides</a:t>
            </a:r>
            <a:endParaRPr lang="fr-FR" dirty="0" smtClean="0">
              <a:solidFill>
                <a:srgbClr val="FFFFFF"/>
              </a:solidFill>
            </a:endParaRPr>
          </a:p>
          <a:p>
            <a:r>
              <a:rPr lang="fr-FR" dirty="0">
                <a:solidFill>
                  <a:srgbClr val="FFFFFF"/>
                </a:solidFill>
              </a:rPr>
              <a:t>a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fixed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astrobiology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and </a:t>
            </a:r>
          </a:p>
          <a:p>
            <a:r>
              <a:rPr lang="fr-FR" dirty="0" err="1" smtClean="0">
                <a:solidFill>
                  <a:srgbClr val="FFFFFF"/>
                </a:solidFill>
              </a:rPr>
              <a:t>geophysics</a:t>
            </a:r>
            <a:r>
              <a:rPr lang="fr-FR" dirty="0" smtClean="0">
                <a:solidFill>
                  <a:srgbClr val="FFFFFF"/>
                </a:solidFill>
              </a:rPr>
              <a:t>/</a:t>
            </a:r>
            <a:r>
              <a:rPr lang="fr-FR" dirty="0" err="1" smtClean="0">
                <a:solidFill>
                  <a:srgbClr val="FFFFFF"/>
                </a:solidFill>
              </a:rPr>
              <a:t>chemistry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Station for 35 </a:t>
            </a:r>
            <a:r>
              <a:rPr lang="fr-FR" dirty="0" err="1" smtClean="0">
                <a:solidFill>
                  <a:srgbClr val="FFFFFF"/>
                </a:solidFill>
              </a:rPr>
              <a:t>days</a:t>
            </a:r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19" name="Flèche vers la gauche 18"/>
          <p:cNvSpPr/>
          <p:nvPr/>
        </p:nvSpPr>
        <p:spPr>
          <a:xfrm rot="20977183">
            <a:off x="3032826" y="6337599"/>
            <a:ext cx="2021534" cy="1825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a gauche 19"/>
          <p:cNvSpPr/>
          <p:nvPr/>
        </p:nvSpPr>
        <p:spPr>
          <a:xfrm rot="19945274">
            <a:off x="5751528" y="1617005"/>
            <a:ext cx="1144274" cy="32137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881280" y="945226"/>
            <a:ext cx="2228854" cy="1704738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237072" y="5494423"/>
            <a:ext cx="6515229" cy="1239752"/>
          </a:xfrm>
          <a:prstGeom prst="rect">
            <a:avLst/>
          </a:prstGeom>
          <a:solidFill>
            <a:schemeClr val="tx1"/>
          </a:solidFill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A</a:t>
            </a:r>
            <a:r>
              <a:rPr lang="fr-FR" sz="2400" dirty="0" smtClean="0"/>
              <a:t> « </a:t>
            </a:r>
            <a:r>
              <a:rPr lang="fr-FR" sz="2400" dirty="0" err="1" smtClean="0"/>
              <a:t>classical</a:t>
            </a:r>
            <a:r>
              <a:rPr lang="fr-FR" sz="2400" dirty="0" smtClean="0"/>
              <a:t> »</a:t>
            </a:r>
          </a:p>
          <a:p>
            <a:pPr algn="ctr"/>
            <a:r>
              <a:rPr lang="fr-FR" sz="2400" dirty="0" err="1" smtClean="0"/>
              <a:t>ground-space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2400" dirty="0" err="1" smtClean="0"/>
              <a:t>observing</a:t>
            </a:r>
            <a:r>
              <a:rPr lang="fr-FR" sz="2400" dirty="0" smtClean="0"/>
              <a:t> system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29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85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093" y="1377199"/>
            <a:ext cx="2406963" cy="646331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Gravity</a:t>
            </a:r>
            <a:r>
              <a:rPr lang="fr-FR" dirty="0" smtClean="0"/>
              <a:t> Field and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Tidal forcing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96381" y="1362180"/>
            <a:ext cx="2406963" cy="646331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Magnetic</a:t>
            </a:r>
            <a:r>
              <a:rPr lang="fr-FR" dirty="0"/>
              <a:t> Field and</a:t>
            </a:r>
          </a:p>
          <a:p>
            <a:pPr algn="ctr"/>
            <a:r>
              <a:rPr lang="fr-FR" dirty="0" err="1"/>
              <a:t>Magnetospheric</a:t>
            </a:r>
            <a:r>
              <a:rPr lang="fr-FR" dirty="0"/>
              <a:t> </a:t>
            </a:r>
            <a:r>
              <a:rPr lang="fr-FR" dirty="0" smtClean="0"/>
              <a:t>forcing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4962" y="3203267"/>
            <a:ext cx="2406963" cy="1200329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Processes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smtClean="0">
                <a:solidFill>
                  <a:srgbClr val="FF0000"/>
                </a:solidFill>
              </a:rPr>
              <a:t>interface layer:</a:t>
            </a:r>
          </a:p>
          <a:p>
            <a:pPr algn="ctr"/>
            <a:r>
              <a:rPr lang="fr-FR" dirty="0" smtClean="0"/>
              <a:t>Surface/</a:t>
            </a:r>
            <a:r>
              <a:rPr lang="fr-FR" dirty="0" err="1" smtClean="0"/>
              <a:t>exosphere</a:t>
            </a:r>
            <a:r>
              <a:rPr lang="fr-FR" dirty="0" smtClean="0"/>
              <a:t>/</a:t>
            </a:r>
            <a:r>
              <a:rPr lang="fr-FR" dirty="0" err="1" smtClean="0"/>
              <a:t>ionosphere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891819" y="894225"/>
            <a:ext cx="3458763" cy="11698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GLOBAL STUDY</a:t>
            </a:r>
          </a:p>
          <a:p>
            <a:pPr algn="ctr"/>
            <a:r>
              <a:rPr lang="fr-FR" b="1" dirty="0" err="1" smtClean="0"/>
              <a:t>Europan</a:t>
            </a:r>
            <a:r>
              <a:rPr lang="fr-FR" b="1" dirty="0" smtClean="0"/>
              <a:t> system</a:t>
            </a:r>
          </a:p>
          <a:p>
            <a:pPr algn="ctr"/>
            <a:r>
              <a:rPr lang="fr-FR" b="1" dirty="0" err="1" smtClean="0"/>
              <a:t>Response</a:t>
            </a:r>
            <a:r>
              <a:rPr lang="fr-FR" b="1" dirty="0" smtClean="0"/>
              <a:t> to Jupiter forcing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2876457" y="2952165"/>
            <a:ext cx="3458763" cy="13319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ZOOM ON POTENTIAL BIOSPHERE</a:t>
            </a:r>
          </a:p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Critical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processes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at</a:t>
            </a:r>
            <a:r>
              <a:rPr lang="fr-FR" b="1" dirty="0" smtClean="0">
                <a:solidFill>
                  <a:schemeClr val="bg1"/>
                </a:solidFill>
              </a:rPr>
              <a:t> the </a:t>
            </a:r>
            <a:r>
              <a:rPr lang="fr-FR" b="1" dirty="0" err="1" smtClean="0">
                <a:solidFill>
                  <a:schemeClr val="bg1"/>
                </a:solidFill>
              </a:rPr>
              <a:t>ice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shell</a:t>
            </a:r>
            <a:r>
              <a:rPr lang="fr-FR" b="1" dirty="0" smtClean="0">
                <a:solidFill>
                  <a:schemeClr val="bg1"/>
                </a:solidFill>
              </a:rPr>
              <a:t> surface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876457" y="4726247"/>
            <a:ext cx="3458763" cy="11698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FOCUS ON LOCAL SCALE</a:t>
            </a:r>
          </a:p>
          <a:p>
            <a:pPr algn="ctr"/>
            <a:r>
              <a:rPr lang="fr-FR" b="1" dirty="0" err="1" smtClean="0"/>
              <a:t>Search</a:t>
            </a:r>
            <a:r>
              <a:rPr lang="fr-FR" b="1" dirty="0" smtClean="0"/>
              <a:t> for </a:t>
            </a:r>
            <a:r>
              <a:rPr lang="fr-FR" b="1" dirty="0" err="1" smtClean="0"/>
              <a:t>signs</a:t>
            </a:r>
            <a:r>
              <a:rPr lang="fr-FR" b="1" dirty="0" smtClean="0"/>
              <a:t> of life</a:t>
            </a:r>
            <a:endParaRPr lang="fr-FR" b="1" dirty="0"/>
          </a:p>
        </p:txBody>
      </p:sp>
      <p:sp>
        <p:nvSpPr>
          <p:cNvPr id="8" name="Flèche vers la droite 7"/>
          <p:cNvSpPr/>
          <p:nvPr/>
        </p:nvSpPr>
        <p:spPr>
          <a:xfrm rot="10800000">
            <a:off x="6341036" y="1430327"/>
            <a:ext cx="248181" cy="1984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 rot="5400000">
            <a:off x="4466609" y="4396444"/>
            <a:ext cx="443802" cy="2673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42093" y="992847"/>
            <a:ext cx="240696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Investigation # </a:t>
            </a:r>
            <a:r>
              <a:rPr lang="fr-FR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89217" y="992848"/>
            <a:ext cx="240696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Investigation # 1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8022" y="2819210"/>
            <a:ext cx="240696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Investigation # 3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26133" y="7632"/>
            <a:ext cx="345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JEM OVERARCHING GOALS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AND SCIENCE PLAN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6</a:t>
            </a:fld>
            <a:endParaRPr lang="fr-FR"/>
          </a:p>
        </p:txBody>
      </p:sp>
      <p:sp>
        <p:nvSpPr>
          <p:cNvPr id="18" name="Flèche vers la droite 17"/>
          <p:cNvSpPr/>
          <p:nvPr/>
        </p:nvSpPr>
        <p:spPr>
          <a:xfrm>
            <a:off x="2588296" y="1388302"/>
            <a:ext cx="311634" cy="2271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617439" y="3203267"/>
            <a:ext cx="2406963" cy="1200329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Processes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smtClean="0">
                <a:solidFill>
                  <a:srgbClr val="FF0000"/>
                </a:solidFill>
              </a:rPr>
              <a:t>interface layer:</a:t>
            </a:r>
          </a:p>
          <a:p>
            <a:pPr algn="ctr"/>
            <a:r>
              <a:rPr lang="fr-FR" dirty="0" smtClean="0"/>
              <a:t>Surface/</a:t>
            </a:r>
            <a:r>
              <a:rPr lang="fr-FR" dirty="0" err="1" smtClean="0"/>
              <a:t>exosphere</a:t>
            </a:r>
            <a:r>
              <a:rPr lang="fr-FR" dirty="0" smtClean="0"/>
              <a:t>/</a:t>
            </a:r>
            <a:r>
              <a:rPr lang="fr-FR" dirty="0" err="1" smtClean="0"/>
              <a:t>ionosphere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610499" y="2819210"/>
            <a:ext cx="240696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Investigation # 4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2" name="Flèche vers la droite 21"/>
          <p:cNvSpPr/>
          <p:nvPr/>
        </p:nvSpPr>
        <p:spPr>
          <a:xfrm rot="5400000">
            <a:off x="4256360" y="2386325"/>
            <a:ext cx="843568" cy="2881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a droite 22"/>
          <p:cNvSpPr/>
          <p:nvPr/>
        </p:nvSpPr>
        <p:spPr>
          <a:xfrm>
            <a:off x="2551925" y="3521902"/>
            <a:ext cx="311634" cy="2271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a droite 24"/>
          <p:cNvSpPr/>
          <p:nvPr/>
        </p:nvSpPr>
        <p:spPr>
          <a:xfrm rot="10800000">
            <a:off x="6355818" y="3550563"/>
            <a:ext cx="248181" cy="1984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395983" y="6159809"/>
            <a:ext cx="2406963" cy="646331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Search</a:t>
            </a:r>
            <a:r>
              <a:rPr lang="fr-FR" dirty="0" smtClean="0"/>
              <a:t> for and </a:t>
            </a:r>
            <a:r>
              <a:rPr lang="fr-FR" dirty="0" err="1" smtClean="0"/>
              <a:t>detect</a:t>
            </a:r>
            <a:endParaRPr lang="fr-FR" dirty="0" smtClean="0"/>
          </a:p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biosignatures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388819" y="5790477"/>
            <a:ext cx="240696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Investigation # </a:t>
            </a:r>
            <a:r>
              <a:rPr lang="fr-FR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937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911666" y="162507"/>
            <a:ext cx="6232334" cy="514641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1. </a:t>
            </a:r>
            <a:r>
              <a:rPr lang="fr-FR" dirty="0" err="1" smtClean="0">
                <a:solidFill>
                  <a:srgbClr val="FFFF00"/>
                </a:solidFill>
              </a:rPr>
              <a:t>Static</a:t>
            </a:r>
            <a:r>
              <a:rPr lang="fr-FR" dirty="0" smtClean="0">
                <a:solidFill>
                  <a:srgbClr val="FFFF00"/>
                </a:solidFill>
              </a:rPr>
              <a:t> g and </a:t>
            </a:r>
            <a:r>
              <a:rPr lang="fr-FR" dirty="0" err="1" smtClean="0">
                <a:solidFill>
                  <a:srgbClr val="FF0000"/>
                </a:solidFill>
              </a:rPr>
              <a:t>internal</a:t>
            </a:r>
            <a:r>
              <a:rPr lang="fr-FR" dirty="0" smtClean="0">
                <a:solidFill>
                  <a:srgbClr val="FF0000"/>
                </a:solidFill>
              </a:rPr>
              <a:t> structure</a:t>
            </a:r>
            <a:r>
              <a:rPr lang="fr-FR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fr-FR" dirty="0" err="1" smtClean="0">
                <a:solidFill>
                  <a:srgbClr val="FFFF00"/>
                </a:solidFill>
              </a:rPr>
              <a:t>Lateral</a:t>
            </a:r>
            <a:r>
              <a:rPr lang="fr-FR" dirty="0" smtClean="0">
                <a:solidFill>
                  <a:srgbClr val="FFFF00"/>
                </a:solidFill>
              </a:rPr>
              <a:t> variations, </a:t>
            </a:r>
            <a:r>
              <a:rPr lang="fr-FR" dirty="0" err="1" smtClean="0">
                <a:solidFill>
                  <a:srgbClr val="FFFF00"/>
                </a:solidFill>
              </a:rPr>
              <a:t>C</a:t>
            </a:r>
            <a:r>
              <a:rPr lang="fr-FR" baseline="-25000" dirty="0" err="1" smtClean="0">
                <a:solidFill>
                  <a:srgbClr val="FFFF00"/>
                </a:solidFill>
              </a:rPr>
              <a:t>lm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S</a:t>
            </a:r>
            <a:r>
              <a:rPr lang="fr-FR" baseline="-25000" dirty="0" err="1" smtClean="0">
                <a:solidFill>
                  <a:srgbClr val="FFFF00"/>
                </a:solidFill>
              </a:rPr>
              <a:t>lm</a:t>
            </a:r>
            <a:r>
              <a:rPr lang="fr-FR" dirty="0" err="1" smtClean="0">
                <a:solidFill>
                  <a:srgbClr val="FFFF00"/>
                </a:solidFill>
              </a:rPr>
              <a:t>to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degree</a:t>
            </a:r>
            <a:r>
              <a:rPr lang="fr-FR" dirty="0" smtClean="0">
                <a:solidFill>
                  <a:srgbClr val="FFFF00"/>
                </a:solidFill>
              </a:rPr>
              <a:t> 20</a:t>
            </a:r>
            <a:r>
              <a:rPr lang="fr-FR" dirty="0">
                <a:solidFill>
                  <a:srgbClr val="FFFF00"/>
                </a:solidFill>
              </a:rPr>
              <a:t>+</a:t>
            </a:r>
            <a:endParaRPr lang="fr-FR" dirty="0" smtClean="0">
              <a:solidFill>
                <a:srgbClr val="FFFF00"/>
              </a:solidFill>
            </a:endParaRPr>
          </a:p>
          <a:p>
            <a:pPr lvl="1"/>
            <a:r>
              <a:rPr lang="fr-FR" dirty="0" err="1" smtClean="0">
                <a:solidFill>
                  <a:srgbClr val="FFFF00"/>
                </a:solidFill>
              </a:rPr>
              <a:t>Improvement</a:t>
            </a:r>
            <a:r>
              <a:rPr lang="fr-FR" dirty="0" smtClean="0">
                <a:solidFill>
                  <a:srgbClr val="FFFF00"/>
                </a:solidFill>
              </a:rPr>
              <a:t> in vertical structure </a:t>
            </a:r>
            <a:r>
              <a:rPr lang="fr-FR" dirty="0" err="1" smtClean="0">
                <a:solidFill>
                  <a:srgbClr val="FFFF00"/>
                </a:solidFill>
              </a:rPr>
              <a:t>retrieval</a:t>
            </a:r>
            <a:endParaRPr lang="fr-FR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2. </a:t>
            </a:r>
            <a:r>
              <a:rPr lang="fr-FR" dirty="0" smtClean="0">
                <a:solidFill>
                  <a:srgbClr val="FF0000"/>
                </a:solidFill>
              </a:rPr>
              <a:t>Tidal </a:t>
            </a:r>
            <a:r>
              <a:rPr lang="fr-FR" dirty="0" err="1" smtClean="0">
                <a:solidFill>
                  <a:srgbClr val="FF0000"/>
                </a:solidFill>
              </a:rPr>
              <a:t>response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characterisation</a:t>
            </a:r>
            <a:r>
              <a:rPr lang="fr-FR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 g </a:t>
            </a:r>
            <a:r>
              <a:rPr lang="fr-FR" dirty="0" err="1" smtClean="0">
                <a:solidFill>
                  <a:srgbClr val="FFFF00"/>
                </a:solidFill>
              </a:rPr>
              <a:t>tides</a:t>
            </a:r>
            <a:r>
              <a:rPr lang="fr-FR" dirty="0" smtClean="0">
                <a:solidFill>
                  <a:srgbClr val="FFFF00"/>
                </a:solidFill>
              </a:rPr>
              <a:t> (k</a:t>
            </a:r>
            <a:r>
              <a:rPr lang="fr-FR" baseline="-25000" dirty="0" smtClean="0">
                <a:solidFill>
                  <a:srgbClr val="FFFF00"/>
                </a:solidFill>
              </a:rPr>
              <a:t>2</a:t>
            </a:r>
            <a:r>
              <a:rPr lang="fr-FR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Surface tidal </a:t>
            </a:r>
            <a:r>
              <a:rPr lang="fr-FR" dirty="0" err="1" smtClean="0">
                <a:solidFill>
                  <a:srgbClr val="FFFF00"/>
                </a:solidFill>
              </a:rPr>
              <a:t>deformation</a:t>
            </a:r>
            <a:r>
              <a:rPr lang="fr-FR" dirty="0" smtClean="0">
                <a:solidFill>
                  <a:srgbClr val="FFFF00"/>
                </a:solidFill>
              </a:rPr>
              <a:t> (h</a:t>
            </a:r>
            <a:r>
              <a:rPr lang="fr-FR" baseline="-25000" dirty="0" smtClean="0">
                <a:solidFill>
                  <a:srgbClr val="FFFF00"/>
                </a:solidFill>
              </a:rPr>
              <a:t>2</a:t>
            </a:r>
            <a:r>
              <a:rPr lang="fr-FR" dirty="0" smtClean="0">
                <a:solidFill>
                  <a:srgbClr val="FFFF00"/>
                </a:solidFill>
              </a:rPr>
              <a:t>) – </a:t>
            </a:r>
            <a:r>
              <a:rPr lang="fr-FR" dirty="0" err="1" smtClean="0">
                <a:solidFill>
                  <a:srgbClr val="FFFF00"/>
                </a:solidFill>
              </a:rPr>
              <a:t>Altimeter</a:t>
            </a:r>
            <a:r>
              <a:rPr lang="fr-FR" dirty="0" smtClean="0">
                <a:solidFill>
                  <a:srgbClr val="FFFF00"/>
                </a:solidFill>
              </a:rPr>
              <a:t>!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Global tidal </a:t>
            </a:r>
            <a:r>
              <a:rPr lang="fr-FR" dirty="0" err="1" smtClean="0">
                <a:solidFill>
                  <a:srgbClr val="FFFF00"/>
                </a:solidFill>
              </a:rPr>
              <a:t>heating</a:t>
            </a:r>
            <a:r>
              <a:rPr lang="fr-FR" dirty="0" smtClean="0">
                <a:solidFill>
                  <a:srgbClr val="FFFF00"/>
                </a:solidFill>
              </a:rPr>
              <a:t> (of </a:t>
            </a:r>
            <a:r>
              <a:rPr lang="fr-FR" dirty="0" err="1" smtClean="0">
                <a:solidFill>
                  <a:srgbClr val="FFFF00"/>
                </a:solidFill>
              </a:rPr>
              <a:t>ice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shell</a:t>
            </a:r>
            <a:r>
              <a:rPr lang="fr-FR" dirty="0" smtClean="0">
                <a:solidFill>
                  <a:srgbClr val="FFFF00"/>
                </a:solidFill>
              </a:rPr>
              <a:t>)</a:t>
            </a:r>
          </a:p>
          <a:p>
            <a:pPr marL="457200" lvl="1" indent="0">
              <a:buNone/>
            </a:pPr>
            <a:endParaRPr lang="fr-FR" dirty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3. Rotation-libration </a:t>
            </a:r>
            <a:r>
              <a:rPr lang="fr-FR" sz="2400" dirty="0" smtClean="0">
                <a:solidFill>
                  <a:srgbClr val="FFFF00"/>
                </a:solidFill>
              </a:rPr>
              <a:t>(</a:t>
            </a:r>
            <a:r>
              <a:rPr lang="fr-FR" sz="2400" dirty="0" err="1" smtClean="0">
                <a:solidFill>
                  <a:srgbClr val="FFFF00"/>
                </a:solidFill>
              </a:rPr>
              <a:t>gravimetry</a:t>
            </a:r>
            <a:r>
              <a:rPr lang="fr-FR" sz="2400" dirty="0" smtClean="0">
                <a:solidFill>
                  <a:srgbClr val="FFFF00"/>
                </a:solidFill>
              </a:rPr>
              <a:t> + </a:t>
            </a:r>
            <a:r>
              <a:rPr lang="fr-FR" sz="2400" dirty="0" err="1" smtClean="0">
                <a:solidFill>
                  <a:srgbClr val="FFFF00"/>
                </a:solidFill>
              </a:rPr>
              <a:t>positioning</a:t>
            </a:r>
            <a:r>
              <a:rPr lang="fr-FR" sz="2400" dirty="0" smtClean="0">
                <a:solidFill>
                  <a:srgbClr val="FFFF00"/>
                </a:solidFill>
              </a:rPr>
              <a:t>)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3269" y="667610"/>
            <a:ext cx="2406963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Gravity</a:t>
            </a:r>
            <a:r>
              <a:rPr lang="fr-FR" dirty="0" smtClean="0"/>
              <a:t> Field and </a:t>
            </a:r>
          </a:p>
          <a:p>
            <a:pPr algn="ctr"/>
            <a:r>
              <a:rPr lang="fr-FR" dirty="0" smtClean="0"/>
              <a:t>Tidal forcing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269" y="283258"/>
            <a:ext cx="240696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Investigation # 1</a:t>
            </a:r>
            <a:endParaRPr lang="fr-FR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88628"/>
              </p:ext>
            </p:extLst>
          </p:nvPr>
        </p:nvGraphicFramePr>
        <p:xfrm>
          <a:off x="1083733" y="5242963"/>
          <a:ext cx="708092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475"/>
                <a:gridCol w="409344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ORBITER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LANDER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Gravity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science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Seismometer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or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rgbClr val="FF0000"/>
                          </a:solidFill>
                        </a:rPr>
                        <a:t>geophone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0" dirty="0" err="1" smtClean="0">
                          <a:solidFill>
                            <a:srgbClr val="FF0000"/>
                          </a:solidFill>
                        </a:rPr>
                        <a:t>Altimeter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Optical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corner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PRIDE-E (</a:t>
                      </a:r>
                      <a:r>
                        <a:rPr lang="fr-FR" dirty="0" err="1" smtClean="0"/>
                        <a:t>Astrometry</a:t>
                      </a:r>
                      <a:r>
                        <a:rPr lang="fr-FR" baseline="0" dirty="0" smtClean="0"/>
                        <a:t> by VLBI)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Tlltmeter</a:t>
                      </a:r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Accolade ouvrante 7"/>
          <p:cNvSpPr/>
          <p:nvPr/>
        </p:nvSpPr>
        <p:spPr>
          <a:xfrm>
            <a:off x="2911666" y="2726268"/>
            <a:ext cx="304713" cy="12530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8449" y="2101674"/>
            <a:ext cx="2581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Major </a:t>
            </a:r>
            <a:r>
              <a:rPr lang="fr-FR" sz="2400" dirty="0" err="1" smtClean="0">
                <a:solidFill>
                  <a:srgbClr val="FFFF00"/>
                </a:solidFill>
              </a:rPr>
              <a:t>step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forward</a:t>
            </a:r>
            <a:r>
              <a:rPr lang="fr-FR" sz="2400" dirty="0" smtClean="0">
                <a:solidFill>
                  <a:srgbClr val="FFFF00"/>
                </a:solidFill>
              </a:rPr>
              <a:t> in </a:t>
            </a:r>
            <a:r>
              <a:rPr lang="fr-FR" sz="2400" dirty="0" err="1">
                <a:solidFill>
                  <a:srgbClr val="FF0000"/>
                </a:solidFill>
              </a:rPr>
              <a:t>ice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shell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characterization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400" dirty="0" err="1" smtClean="0">
                <a:solidFill>
                  <a:srgbClr val="FF0000"/>
                </a:solidFill>
              </a:rPr>
              <a:t>Including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its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FF0000"/>
                </a:solidFill>
              </a:rPr>
              <a:t>tidal interactions </a:t>
            </a:r>
            <a:r>
              <a:rPr lang="fr-FR" sz="2400" dirty="0" err="1" smtClean="0">
                <a:solidFill>
                  <a:srgbClr val="FF0000"/>
                </a:solidFill>
              </a:rPr>
              <a:t>with</a:t>
            </a:r>
            <a:r>
              <a:rPr lang="fr-FR" sz="2400" dirty="0" smtClean="0">
                <a:solidFill>
                  <a:srgbClr val="FF0000"/>
                </a:solidFill>
              </a:rPr>
              <a:t> Jupiter !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7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90288" y="601361"/>
            <a:ext cx="2406963" cy="646331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Magnetic</a:t>
            </a:r>
            <a:r>
              <a:rPr lang="fr-FR" dirty="0" smtClean="0"/>
              <a:t> Field and</a:t>
            </a:r>
          </a:p>
          <a:p>
            <a:pPr algn="ctr"/>
            <a:r>
              <a:rPr lang="fr-FR" dirty="0" err="1" smtClean="0"/>
              <a:t>Magnetospheric</a:t>
            </a:r>
            <a:r>
              <a:rPr lang="fr-FR" dirty="0" smtClean="0"/>
              <a:t> forcing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3124" y="232029"/>
            <a:ext cx="240696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Investigation # 2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2812709" y="114774"/>
            <a:ext cx="6170983" cy="555789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 smtClean="0">
                <a:solidFill>
                  <a:srgbClr val="FFFF00"/>
                </a:solidFill>
              </a:rPr>
              <a:t>STUDY THE 2-OBSTACLE EUROPAN MAGNETOSPHERIC INTERACTION</a:t>
            </a:r>
          </a:p>
          <a:p>
            <a:pPr marL="0" indent="0">
              <a:buNone/>
            </a:pP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1. </a:t>
            </a:r>
            <a:r>
              <a:rPr lang="fr-FR" dirty="0" err="1" smtClean="0">
                <a:solidFill>
                  <a:srgbClr val="FFFF00"/>
                </a:solidFill>
              </a:rPr>
              <a:t>Mag</a:t>
            </a:r>
            <a:r>
              <a:rPr lang="fr-FR" dirty="0" smtClean="0">
                <a:solidFill>
                  <a:srgbClr val="FFFF00"/>
                </a:solidFill>
              </a:rPr>
              <a:t> flux interaction </a:t>
            </a:r>
            <a:r>
              <a:rPr lang="fr-FR" dirty="0" err="1" smtClean="0">
                <a:solidFill>
                  <a:srgbClr val="FFFF00"/>
                </a:solidFill>
              </a:rPr>
              <a:t>with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conducting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ocean</a:t>
            </a:r>
            <a:endParaRPr lang="fr-FR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fr-FR" dirty="0" smtClean="0">
                <a:solidFill>
                  <a:srgbClr val="FFFF00"/>
                </a:solidFill>
              </a:rPr>
              <a:t>-&gt; </a:t>
            </a:r>
            <a:r>
              <a:rPr lang="fr-FR" dirty="0" err="1" smtClean="0">
                <a:solidFill>
                  <a:schemeClr val="bg1"/>
                </a:solidFill>
              </a:rPr>
              <a:t>separation</a:t>
            </a:r>
            <a:r>
              <a:rPr lang="fr-FR" dirty="0" smtClean="0">
                <a:solidFill>
                  <a:schemeClr val="bg1"/>
                </a:solidFill>
              </a:rPr>
              <a:t> of the </a:t>
            </a:r>
            <a:r>
              <a:rPr lang="fr-FR" dirty="0" smtClean="0">
                <a:solidFill>
                  <a:srgbClr val="3366FF"/>
                </a:solidFill>
              </a:rPr>
              <a:t>4 contributions to B </a:t>
            </a:r>
            <a:r>
              <a:rPr lang="fr-FR" dirty="0" err="1" smtClean="0">
                <a:solidFill>
                  <a:srgbClr val="3366FF"/>
                </a:solidFill>
              </a:rPr>
              <a:t>field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fr-FR" dirty="0" err="1">
                <a:solidFill>
                  <a:schemeClr val="bg1"/>
                </a:solidFill>
              </a:rPr>
              <a:t>Impinging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magnetospheric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field</a:t>
            </a:r>
            <a:r>
              <a:rPr lang="fr-FR" dirty="0" smtClean="0">
                <a:solidFill>
                  <a:schemeClr val="bg1"/>
                </a:solidFill>
              </a:rPr>
              <a:t> (about 450 </a:t>
            </a:r>
            <a:r>
              <a:rPr lang="fr-FR" dirty="0" err="1" smtClean="0">
                <a:solidFill>
                  <a:schemeClr val="bg1"/>
                </a:solidFill>
              </a:rPr>
              <a:t>nT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Char char="-"/>
            </a:pPr>
            <a:r>
              <a:rPr lang="fr-FR" dirty="0" err="1" smtClean="0">
                <a:solidFill>
                  <a:schemeClr val="bg1"/>
                </a:solidFill>
              </a:rPr>
              <a:t>Ocean</a:t>
            </a:r>
            <a:r>
              <a:rPr lang="fr-FR" dirty="0" smtClean="0">
                <a:solidFill>
                  <a:schemeClr val="bg1"/>
                </a:solidFill>
              </a:rPr>
              <a:t>- </a:t>
            </a:r>
            <a:r>
              <a:rPr lang="fr-FR" dirty="0" err="1" smtClean="0">
                <a:solidFill>
                  <a:schemeClr val="bg1"/>
                </a:solidFill>
              </a:rPr>
              <a:t>induced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currents</a:t>
            </a:r>
            <a:r>
              <a:rPr lang="fr-FR" dirty="0" smtClean="0">
                <a:solidFill>
                  <a:schemeClr val="bg1"/>
                </a:solidFill>
              </a:rPr>
              <a:t> (about 50 </a:t>
            </a:r>
            <a:r>
              <a:rPr lang="fr-FR" dirty="0" err="1" smtClean="0">
                <a:solidFill>
                  <a:schemeClr val="bg1"/>
                </a:solidFill>
              </a:rPr>
              <a:t>nT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Plasma </a:t>
            </a:r>
            <a:r>
              <a:rPr lang="fr-FR" dirty="0" err="1" smtClean="0">
                <a:solidFill>
                  <a:schemeClr val="bg1"/>
                </a:solidFill>
              </a:rPr>
              <a:t>currents</a:t>
            </a:r>
            <a:r>
              <a:rPr lang="fr-FR" dirty="0" smtClean="0">
                <a:solidFill>
                  <a:schemeClr val="bg1"/>
                </a:solidFill>
              </a:rPr>
              <a:t>: </a:t>
            </a:r>
            <a:r>
              <a:rPr lang="fr-FR" dirty="0" err="1" smtClean="0">
                <a:solidFill>
                  <a:schemeClr val="bg1"/>
                </a:solidFill>
              </a:rPr>
              <a:t>ionosphere</a:t>
            </a:r>
            <a:r>
              <a:rPr lang="fr-FR" dirty="0" smtClean="0">
                <a:solidFill>
                  <a:schemeClr val="bg1"/>
                </a:solidFill>
              </a:rPr>
              <a:t>, Alfven </a:t>
            </a:r>
            <a:r>
              <a:rPr lang="fr-FR" dirty="0" err="1" smtClean="0">
                <a:solidFill>
                  <a:schemeClr val="bg1"/>
                </a:solidFill>
              </a:rPr>
              <a:t>waves</a:t>
            </a:r>
            <a:endParaRPr lang="fr-FR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</a:rPr>
              <a:t>Permanent </a:t>
            </a:r>
            <a:r>
              <a:rPr lang="fr-FR" dirty="0" err="1" smtClean="0">
                <a:solidFill>
                  <a:schemeClr val="bg1"/>
                </a:solidFill>
              </a:rPr>
              <a:t>core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field</a:t>
            </a:r>
            <a:r>
              <a:rPr lang="fr-FR" dirty="0" smtClean="0">
                <a:solidFill>
                  <a:schemeClr val="bg1"/>
                </a:solidFill>
              </a:rPr>
              <a:t>? (</a:t>
            </a:r>
            <a:r>
              <a:rPr lang="fr-FR" dirty="0" err="1" smtClean="0">
                <a:solidFill>
                  <a:schemeClr val="bg1"/>
                </a:solidFill>
              </a:rPr>
              <a:t>small</a:t>
            </a:r>
            <a:r>
              <a:rPr lang="fr-FR" dirty="0" smtClean="0">
                <a:solidFill>
                  <a:schemeClr val="bg1"/>
                </a:solidFill>
              </a:rPr>
              <a:t> and </a:t>
            </a:r>
            <a:r>
              <a:rPr lang="fr-FR" dirty="0" err="1" smtClean="0">
                <a:solidFill>
                  <a:schemeClr val="bg1"/>
                </a:solidFill>
              </a:rPr>
              <a:t>unknown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Char char="-"/>
            </a:pP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2. </a:t>
            </a:r>
            <a:r>
              <a:rPr lang="fr-FR" dirty="0" err="1" smtClean="0">
                <a:solidFill>
                  <a:srgbClr val="FF0000"/>
                </a:solidFill>
              </a:rPr>
              <a:t>Charged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particles</a:t>
            </a:r>
            <a:r>
              <a:rPr lang="fr-FR" dirty="0" smtClean="0">
                <a:solidFill>
                  <a:srgbClr val="FF0000"/>
                </a:solidFill>
              </a:rPr>
              <a:t> interaction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surface.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- &gt; Global </a:t>
            </a:r>
            <a:r>
              <a:rPr lang="fr-FR" dirty="0" err="1" smtClean="0">
                <a:solidFill>
                  <a:srgbClr val="FFFF00"/>
                </a:solidFill>
              </a:rPr>
              <a:t>picture</a:t>
            </a:r>
            <a:r>
              <a:rPr lang="fr-FR" dirty="0" smtClean="0">
                <a:solidFill>
                  <a:srgbClr val="FFFF00"/>
                </a:solidFill>
              </a:rPr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Europan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magnetospheric</a:t>
            </a:r>
            <a:r>
              <a:rPr lang="fr-FR" dirty="0" smtClean="0">
                <a:solidFill>
                  <a:srgbClr val="FF0000"/>
                </a:solidFill>
              </a:rPr>
              <a:t> interaction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Jupiter </a:t>
            </a:r>
            <a:r>
              <a:rPr lang="fr-FR" dirty="0" smtClean="0">
                <a:solidFill>
                  <a:srgbClr val="FFFF00"/>
                </a:solidFill>
              </a:rPr>
              <a:t>for </a:t>
            </a:r>
            <a:r>
              <a:rPr lang="fr-FR" dirty="0" err="1" smtClean="0">
                <a:solidFill>
                  <a:srgbClr val="FFFF00"/>
                </a:solidFill>
              </a:rPr>
              <a:t>comparison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with</a:t>
            </a:r>
            <a:r>
              <a:rPr lang="fr-FR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fr-FR" dirty="0" err="1" smtClean="0">
                <a:solidFill>
                  <a:srgbClr val="FFFF00"/>
                </a:solidFill>
              </a:rPr>
              <a:t>Ganymede</a:t>
            </a:r>
            <a:r>
              <a:rPr lang="fr-FR" dirty="0" smtClean="0">
                <a:solidFill>
                  <a:srgbClr val="FFFF00"/>
                </a:solidFill>
              </a:rPr>
              <a:t> interaction (Europa-JUICE </a:t>
            </a:r>
            <a:r>
              <a:rPr lang="fr-FR" dirty="0" err="1" smtClean="0">
                <a:solidFill>
                  <a:srgbClr val="FFFF00"/>
                </a:solidFill>
              </a:rPr>
              <a:t>synergy</a:t>
            </a:r>
            <a:r>
              <a:rPr lang="fr-FR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fr-FR" dirty="0" err="1" smtClean="0">
                <a:solidFill>
                  <a:srgbClr val="FFFF00"/>
                </a:solidFill>
              </a:rPr>
              <a:t>Other</a:t>
            </a:r>
            <a:r>
              <a:rPr lang="fr-FR" dirty="0" smtClean="0">
                <a:solidFill>
                  <a:srgbClr val="FFFF00"/>
                </a:solidFill>
              </a:rPr>
              <a:t> types of </a:t>
            </a:r>
            <a:r>
              <a:rPr lang="fr-FR" dirty="0" err="1" smtClean="0">
                <a:solidFill>
                  <a:srgbClr val="FFFF00"/>
                </a:solidFill>
              </a:rPr>
              <a:t>planetary</a:t>
            </a:r>
            <a:r>
              <a:rPr lang="fr-FR" dirty="0" smtClean="0">
                <a:solidFill>
                  <a:srgbClr val="FFFF00"/>
                </a:solidFill>
              </a:rPr>
              <a:t>/satellite interactions</a:t>
            </a:r>
            <a:endParaRPr lang="fr-FR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2076"/>
              </p:ext>
            </p:extLst>
          </p:nvPr>
        </p:nvGraphicFramePr>
        <p:xfrm>
          <a:off x="956668" y="5258144"/>
          <a:ext cx="72079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994"/>
                <a:gridCol w="360399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ORBITER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LANDER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Magnetometer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Magnetometer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Plasma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instrument (IMS/ELS)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Radiation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monitor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NIMS?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Friedlander201209_Europa_atmosphe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66" y="1457266"/>
            <a:ext cx="2974044" cy="2887422"/>
          </a:xfrm>
          <a:prstGeom prst="rect">
            <a:avLst/>
          </a:prstGeom>
          <a:effectLst/>
        </p:spPr>
      </p:pic>
      <p:sp>
        <p:nvSpPr>
          <p:cNvPr id="8" name="Ellipse 7"/>
          <p:cNvSpPr/>
          <p:nvPr/>
        </p:nvSpPr>
        <p:spPr>
          <a:xfrm>
            <a:off x="1319539" y="2672267"/>
            <a:ext cx="742242" cy="676315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257516" y="2577242"/>
            <a:ext cx="870245" cy="85382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09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80403" y="142678"/>
            <a:ext cx="8698656" cy="781069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OUR EUROPAN « MAGNETIC OBSERVATORY »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1885687" y="5697417"/>
            <a:ext cx="5433938" cy="69192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The </a:t>
            </a:r>
            <a:r>
              <a:rPr lang="fr-FR" sz="2000" dirty="0" err="1" smtClean="0">
                <a:solidFill>
                  <a:schemeClr val="bg1"/>
                </a:solidFill>
              </a:rPr>
              <a:t>geometry</a:t>
            </a:r>
            <a:r>
              <a:rPr lang="fr-FR" sz="2000" dirty="0" smtClean="0">
                <a:solidFill>
                  <a:schemeClr val="bg1"/>
                </a:solidFill>
              </a:rPr>
              <a:t> of a halo </a:t>
            </a:r>
            <a:r>
              <a:rPr lang="fr-FR" sz="2000" dirty="0" err="1" smtClean="0">
                <a:solidFill>
                  <a:schemeClr val="bg1"/>
                </a:solidFill>
              </a:rPr>
              <a:t>relay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orbit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facilitates</a:t>
            </a:r>
            <a:r>
              <a:rPr lang="fr-FR" sz="2000" dirty="0" smtClean="0">
                <a:solidFill>
                  <a:schemeClr val="bg1"/>
                </a:solidFill>
              </a:rPr>
              <a:t> the </a:t>
            </a:r>
            <a:r>
              <a:rPr lang="fr-FR" sz="2000" dirty="0" err="1" smtClean="0">
                <a:solidFill>
                  <a:schemeClr val="bg1"/>
                </a:solidFill>
              </a:rPr>
              <a:t>separation</a:t>
            </a:r>
            <a:r>
              <a:rPr lang="fr-FR" sz="2000" dirty="0" smtClean="0">
                <a:solidFill>
                  <a:schemeClr val="bg1"/>
                </a:solidFill>
              </a:rPr>
              <a:t> of </a:t>
            </a:r>
          </a:p>
          <a:p>
            <a:pPr marL="0" indent="0" algn="ctr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the 4 contributions to the B-</a:t>
            </a:r>
            <a:r>
              <a:rPr lang="fr-FR" sz="2000" dirty="0" err="1" smtClean="0">
                <a:solidFill>
                  <a:schemeClr val="bg1"/>
                </a:solidFill>
              </a:rPr>
              <a:t>field</a:t>
            </a:r>
            <a:endParaRPr lang="fr-FR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(figure </a:t>
            </a:r>
            <a:r>
              <a:rPr lang="fr-FR" sz="2000" dirty="0" err="1" smtClean="0">
                <a:solidFill>
                  <a:schemeClr val="bg1"/>
                </a:solidFill>
              </a:rPr>
              <a:t>from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Kivelson</a:t>
            </a:r>
            <a:r>
              <a:rPr lang="fr-FR" sz="2000" dirty="0" smtClean="0">
                <a:solidFill>
                  <a:schemeClr val="bg1"/>
                </a:solidFill>
              </a:rPr>
              <a:t> et al., 2009)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F4AD-D679-C844-BBDA-5835D63DF91E}" type="slidenum">
              <a:rPr lang="fr-FR" smtClean="0"/>
              <a:t>9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686" y="1633063"/>
            <a:ext cx="5433939" cy="38739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84761" y="3064933"/>
            <a:ext cx="2182472" cy="679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Halo: </a:t>
            </a:r>
            <a:r>
              <a:rPr lang="fr-FR" dirty="0" err="1">
                <a:solidFill>
                  <a:srgbClr val="FF0000"/>
                </a:solidFill>
              </a:rPr>
              <a:t>i</a:t>
            </a:r>
            <a:r>
              <a:rPr lang="fr-FR" dirty="0" err="1" smtClean="0">
                <a:solidFill>
                  <a:srgbClr val="FF0000"/>
                </a:solidFill>
              </a:rPr>
              <a:t>mpinging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magnetospheric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field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4299" y="1884427"/>
            <a:ext cx="2113063" cy="824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Surface: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surface </a:t>
            </a:r>
            <a:r>
              <a:rPr lang="fr-FR" dirty="0" err="1" smtClean="0">
                <a:solidFill>
                  <a:srgbClr val="FF0000"/>
                </a:solidFill>
              </a:rPr>
              <a:t>field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diurnal </a:t>
            </a:r>
            <a:r>
              <a:rPr lang="fr-FR" dirty="0" err="1" smtClean="0">
                <a:solidFill>
                  <a:srgbClr val="FF0000"/>
                </a:solidFill>
              </a:rPr>
              <a:t>varriation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0795" y="3999791"/>
            <a:ext cx="1884296" cy="824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Orbit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>
                <a:solidFill>
                  <a:srgbClr val="FF0000"/>
                </a:solidFill>
              </a:rPr>
              <a:t>g</a:t>
            </a:r>
            <a:r>
              <a:rPr lang="fr-FR" dirty="0" smtClean="0">
                <a:solidFill>
                  <a:srgbClr val="FF0000"/>
                </a:solidFill>
              </a:rPr>
              <a:t>lobal </a:t>
            </a:r>
          </a:p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external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field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Ellipse 16"/>
          <p:cNvSpPr/>
          <p:nvPr/>
        </p:nvSpPr>
        <p:spPr>
          <a:xfrm>
            <a:off x="5206127" y="2903206"/>
            <a:ext cx="952715" cy="907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>
            <a:endCxn id="17" idx="3"/>
          </p:cNvCxnSpPr>
          <p:nvPr/>
        </p:nvCxnSpPr>
        <p:spPr>
          <a:xfrm flipV="1">
            <a:off x="5070220" y="3677594"/>
            <a:ext cx="275429" cy="3221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893766" y="2709201"/>
            <a:ext cx="451883" cy="4744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2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10579</TotalTime>
  <Words>560</Words>
  <Application>Microsoft Macintosh PowerPoint</Application>
  <PresentationFormat>Présentation à l'écran (4:3)</PresentationFormat>
  <Paragraphs>137</Paragraphs>
  <Slides>10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OUR EUROPAN « MAGNETIC OBSERVATORY »</vt:lpstr>
      <vt:lpstr>JEM TRACEABILITY MATRIX</vt:lpstr>
    </vt:vector>
  </TitlesOfParts>
  <Company>IRAP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Blanc</dc:creator>
  <cp:lastModifiedBy>Michel Blanc</cp:lastModifiedBy>
  <cp:revision>197</cp:revision>
  <cp:lastPrinted>2016-08-03T17:08:20Z</cp:lastPrinted>
  <dcterms:created xsi:type="dcterms:W3CDTF">2016-02-21T22:19:21Z</dcterms:created>
  <dcterms:modified xsi:type="dcterms:W3CDTF">2016-09-11T07:05:23Z</dcterms:modified>
</cp:coreProperties>
</file>