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6" r:id="rId9"/>
    <p:sldId id="268" r:id="rId10"/>
    <p:sldId id="261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7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7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2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2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3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5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4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E619-75ED-D844-BE8F-999DC5D17F9A}" type="datetimeFigureOut">
              <a:rPr lang="fr-FR" smtClean="0"/>
              <a:t>06/09/16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9550-99D2-6E48-8152-55D9EA1FBD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7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ainey@imcce.fr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331"/>
            <a:ext cx="7772400" cy="1470025"/>
          </a:xfrm>
        </p:spPr>
        <p:txBody>
          <a:bodyPr/>
          <a:lstStyle/>
          <a:p>
            <a:r>
              <a:rPr lang="en-GB" dirty="0" smtClean="0"/>
              <a:t>Europa in the Jupiter system</a:t>
            </a:r>
            <a:br>
              <a:rPr lang="en-GB" dirty="0" smtClean="0"/>
            </a:br>
            <a:r>
              <a:rPr lang="en-GB" sz="3600" dirty="0" smtClean="0"/>
              <a:t>-a highly rich and intricate system-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6066152"/>
            <a:ext cx="6400800" cy="791847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Europa initiative team meeting</a:t>
            </a:r>
          </a:p>
          <a:p>
            <a:r>
              <a:rPr lang="fr-FR" dirty="0" smtClean="0"/>
              <a:t>07/09/2016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09434" y="1562123"/>
            <a:ext cx="354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Valéry LAINEY (</a:t>
            </a:r>
            <a:r>
              <a:rPr lang="fr-FR" sz="2000" dirty="0" smtClean="0">
                <a:hlinkClick r:id="rId2"/>
              </a:rPr>
              <a:t>lainey@imcce.fr</a:t>
            </a:r>
            <a:r>
              <a:rPr lang="fr-FR" sz="2000" dirty="0" smtClean="0"/>
              <a:t>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7" y="2121194"/>
            <a:ext cx="6311933" cy="39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place?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29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u="sng" dirty="0" smtClean="0"/>
              <a:t>For the </a:t>
            </a:r>
            <a:r>
              <a:rPr lang="fr-FR" sz="2800" u="sng" dirty="0" err="1" smtClean="0"/>
              <a:t>moons</a:t>
            </a:r>
            <a:r>
              <a:rPr lang="fr-FR" sz="2800" u="sng" dirty="0" smtClean="0"/>
              <a:t>:</a:t>
            </a:r>
            <a:endParaRPr lang="fr-FR" sz="2800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928" y="2984552"/>
            <a:ext cx="3168649" cy="30102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2549" y="2012834"/>
            <a:ext cx="8453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dirty="0" smtClean="0"/>
              <a:t>In the </a:t>
            </a:r>
            <a:r>
              <a:rPr lang="fr-FR" sz="2000" i="1" dirty="0" err="1" smtClean="0"/>
              <a:t>mantle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 </a:t>
            </a: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viscoelastic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deformation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(</a:t>
            </a:r>
            <a:r>
              <a:rPr lang="fr-FR" sz="2000" dirty="0" err="1" smtClean="0">
                <a:sym typeface="Wingdings"/>
              </a:rPr>
              <a:t>typically</a:t>
            </a:r>
            <a:r>
              <a:rPr lang="fr-FR" sz="2000" dirty="0" smtClean="0">
                <a:sym typeface="Wingdings"/>
              </a:rPr>
              <a:t> Io)</a:t>
            </a:r>
          </a:p>
          <a:p>
            <a:pPr>
              <a:lnSpc>
                <a:spcPct val="120000"/>
              </a:lnSpc>
            </a:pPr>
            <a:r>
              <a:rPr lang="fr-FR" sz="2000" dirty="0" smtClean="0">
                <a:sym typeface="Wingdings"/>
              </a:rPr>
              <a:t>Moore (2003), </a:t>
            </a:r>
            <a:r>
              <a:rPr lang="fr-FR" sz="2000" dirty="0" err="1" smtClean="0">
                <a:sym typeface="Wingdings"/>
              </a:rPr>
              <a:t>Hussmann</a:t>
            </a:r>
            <a:r>
              <a:rPr lang="fr-FR" sz="2000" dirty="0" smtClean="0">
                <a:sym typeface="Wingdings"/>
              </a:rPr>
              <a:t> and </a:t>
            </a:r>
            <a:r>
              <a:rPr lang="fr-FR" sz="2000" dirty="0" err="1" smtClean="0">
                <a:sym typeface="Wingdings"/>
              </a:rPr>
              <a:t>Spohn</a:t>
            </a:r>
            <a:r>
              <a:rPr lang="fr-FR" sz="2000" dirty="0" smtClean="0">
                <a:sym typeface="Wingdings"/>
              </a:rPr>
              <a:t> (2004), Tobie et al. (2005)</a:t>
            </a:r>
            <a:endParaRPr lang="fr-FR" sz="2000" dirty="0" smtClean="0">
              <a:sym typeface="Wingdings"/>
            </a:endParaRPr>
          </a:p>
          <a:p>
            <a:endParaRPr lang="fr-FR" sz="2000" dirty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sym typeface="Wingdings"/>
              </a:rPr>
              <a:t>In the </a:t>
            </a:r>
            <a:r>
              <a:rPr lang="fr-FR" sz="2000" i="1" dirty="0" err="1" smtClean="0">
                <a:sym typeface="Wingdings"/>
              </a:rPr>
              <a:t>ocean</a:t>
            </a:r>
            <a:r>
              <a:rPr lang="fr-FR" sz="2000" dirty="0" smtClean="0">
                <a:sym typeface="Wingdings"/>
              </a:rPr>
              <a:t>  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turbulence? </a:t>
            </a:r>
            <a:endParaRPr lang="fr-FR" sz="2000" dirty="0" smtClean="0">
              <a:solidFill>
                <a:srgbClr val="C0504D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sym typeface="Wingdings"/>
              </a:rPr>
              <a:t>Tyler (2008); Chen et al. (2014)</a:t>
            </a:r>
            <a:endParaRPr lang="fr-FR" sz="2000" dirty="0" smtClean="0">
              <a:sym typeface="Wingdings"/>
            </a:endParaRPr>
          </a:p>
          <a:p>
            <a:endParaRPr lang="fr-FR" sz="2000" dirty="0">
              <a:sym typeface="Wingdings"/>
            </a:endParaRPr>
          </a:p>
          <a:p>
            <a:r>
              <a:rPr lang="fr-FR" sz="2000" dirty="0" smtClean="0">
                <a:sym typeface="Wingdings"/>
              </a:rPr>
              <a:t>In the </a:t>
            </a:r>
            <a:r>
              <a:rPr lang="fr-FR" sz="2000" i="1" dirty="0" err="1" smtClean="0">
                <a:sym typeface="Wingdings"/>
              </a:rPr>
              <a:t>icy</a:t>
            </a:r>
            <a:r>
              <a:rPr lang="fr-FR" sz="2000" i="1" dirty="0" smtClean="0">
                <a:sym typeface="Wingdings"/>
              </a:rPr>
              <a:t> </a:t>
            </a:r>
            <a:r>
              <a:rPr lang="fr-FR" sz="2000" i="1" dirty="0" err="1" smtClean="0">
                <a:sym typeface="Wingdings"/>
              </a:rPr>
              <a:t>shell</a:t>
            </a:r>
            <a:r>
              <a:rPr lang="fr-FR" sz="2000" i="1" dirty="0" smtClean="0"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 </a:t>
            </a: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icy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viscous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 layer</a:t>
            </a:r>
            <a:r>
              <a:rPr lang="fr-FR" sz="2000" dirty="0" smtClean="0">
                <a:sym typeface="Wingdings"/>
              </a:rPr>
              <a:t>, 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friction </a:t>
            </a:r>
          </a:p>
          <a:p>
            <a:pPr>
              <a:lnSpc>
                <a:spcPct val="120000"/>
              </a:lnSpc>
            </a:pP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along</a:t>
            </a:r>
            <a:r>
              <a:rPr lang="fr-FR" sz="2000" dirty="0" smtClean="0">
                <a:solidFill>
                  <a:srgbClr val="C0504D"/>
                </a:solidFill>
                <a:sym typeface="Wingdings"/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  <a:sym typeface="Wingdings"/>
              </a:rPr>
              <a:t>faults</a:t>
            </a:r>
            <a:endParaRPr lang="fr-FR" sz="2000" dirty="0">
              <a:solidFill>
                <a:srgbClr val="C0504D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fr-FR" sz="2000" dirty="0" err="1" smtClean="0">
                <a:sym typeface="Wingdings"/>
              </a:rPr>
              <a:t>Cassen</a:t>
            </a:r>
            <a:r>
              <a:rPr lang="fr-FR" sz="2000" dirty="0" smtClean="0">
                <a:sym typeface="Wingdings"/>
              </a:rPr>
              <a:t> et al. (1979), Tobie et al. (2005), </a:t>
            </a:r>
          </a:p>
          <a:p>
            <a:r>
              <a:rPr lang="fr-FR" sz="2000" dirty="0" err="1" smtClean="0">
                <a:sym typeface="Wingdings"/>
              </a:rPr>
              <a:t>Nimmo</a:t>
            </a:r>
            <a:r>
              <a:rPr lang="fr-FR" sz="2000" dirty="0" smtClean="0">
                <a:sym typeface="Wingdings"/>
              </a:rPr>
              <a:t> and </a:t>
            </a:r>
            <a:r>
              <a:rPr lang="fr-FR" sz="2000" dirty="0" err="1" smtClean="0">
                <a:sym typeface="Wingdings"/>
              </a:rPr>
              <a:t>Pappalardo</a:t>
            </a:r>
            <a:r>
              <a:rPr lang="fr-FR" sz="2000" dirty="0" smtClean="0">
                <a:sym typeface="Wingdings"/>
              </a:rPr>
              <a:t> (2002)</a:t>
            </a:r>
            <a:endParaRPr lang="fr-FR" sz="2000" dirty="0" smtClean="0">
              <a:sym typeface="Wingdings"/>
            </a:endParaRPr>
          </a:p>
          <a:p>
            <a:endParaRPr lang="fr-FR" sz="2000" dirty="0" smtClean="0">
              <a:sym typeface="Wingdings"/>
            </a:endParaRPr>
          </a:p>
          <a:p>
            <a:endParaRPr lang="fr-FR" sz="2000" dirty="0">
              <a:sym typeface="Wingdings"/>
            </a:endParaRPr>
          </a:p>
          <a:p>
            <a:r>
              <a:rPr lang="fr-FR" sz="2400" dirty="0" err="1" smtClean="0">
                <a:sym typeface="Wingdings"/>
              </a:rPr>
              <a:t>Need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data </a:t>
            </a:r>
            <a:r>
              <a:rPr lang="fr-FR" sz="2400" dirty="0" smtClean="0">
                <a:sym typeface="Wingdings"/>
              </a:rPr>
              <a:t>to </a:t>
            </a:r>
            <a:r>
              <a:rPr lang="fr-FR" sz="2400" dirty="0" smtClean="0">
                <a:sym typeface="Wingdings"/>
              </a:rPr>
              <a:t>put </a:t>
            </a:r>
            <a:r>
              <a:rPr lang="fr-FR" sz="2400" dirty="0" err="1" smtClean="0">
                <a:sym typeface="Wingdings"/>
              </a:rPr>
              <a:t>accurate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numbers</a:t>
            </a:r>
            <a:r>
              <a:rPr lang="fr-FR" sz="2400" dirty="0" smtClean="0">
                <a:sym typeface="Wingdings"/>
              </a:rPr>
              <a:t> on </a:t>
            </a:r>
            <a:r>
              <a:rPr lang="fr-FR" sz="2400" dirty="0" err="1" smtClean="0">
                <a:sym typeface="Wingdings"/>
              </a:rPr>
              <a:t>each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mecanisms</a:t>
            </a:r>
            <a:r>
              <a:rPr lang="fr-FR" sz="2400" dirty="0" smtClean="0">
                <a:sym typeface="Wingdings"/>
              </a:rPr>
              <a:t>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place?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u="sng" dirty="0" smtClean="0"/>
              <a:t>For Jupiter:</a:t>
            </a:r>
            <a:endParaRPr lang="fr-FR" sz="2800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03" y="1804118"/>
            <a:ext cx="4063797" cy="22147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2214655"/>
            <a:ext cx="8400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 the </a:t>
            </a:r>
            <a:r>
              <a:rPr lang="fr-FR" sz="2000" dirty="0" err="1" smtClean="0"/>
              <a:t>core</a:t>
            </a:r>
            <a:r>
              <a:rPr lang="fr-FR" sz="2000" dirty="0"/>
              <a:t> </a:t>
            </a:r>
            <a:r>
              <a:rPr lang="fr-FR" sz="2000" dirty="0" smtClean="0">
                <a:sym typeface="Wingdings"/>
              </a:rPr>
              <a:t> </a:t>
            </a:r>
            <a:r>
              <a:rPr lang="fr-FR" sz="2000" dirty="0" err="1" smtClean="0">
                <a:sym typeface="Wingdings"/>
              </a:rPr>
              <a:t>viscoelastic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deformation</a:t>
            </a:r>
            <a:r>
              <a:rPr lang="fr-FR" sz="2000" dirty="0" smtClean="0">
                <a:sym typeface="Wingdings"/>
              </a:rPr>
              <a:t> </a:t>
            </a:r>
            <a:endParaRPr lang="fr-FR" sz="2000" dirty="0" smtClean="0">
              <a:sym typeface="Wingdings"/>
            </a:endParaRPr>
          </a:p>
          <a:p>
            <a:r>
              <a:rPr lang="fr-FR" sz="2000" dirty="0" smtClean="0">
                <a:sym typeface="Wingdings"/>
              </a:rPr>
              <a:t>Dermott</a:t>
            </a:r>
            <a:r>
              <a:rPr lang="fr-FR" sz="2000" dirty="0" smtClean="0">
                <a:sym typeface="Wingdings"/>
              </a:rPr>
              <a:t> (1979),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Remus et al. </a:t>
            </a:r>
            <a:r>
              <a:rPr lang="fr-FR" sz="2000" dirty="0" smtClean="0">
                <a:sym typeface="Wingdings"/>
              </a:rPr>
              <a:t>(2015)</a:t>
            </a:r>
            <a:endParaRPr lang="fr-FR" sz="2000" dirty="0" smtClean="0">
              <a:sym typeface="Wingdings"/>
            </a:endParaRPr>
          </a:p>
          <a:p>
            <a:endParaRPr lang="fr-FR" sz="2000" b="1" dirty="0">
              <a:sym typeface="Wingdings"/>
            </a:endParaRPr>
          </a:p>
          <a:p>
            <a:r>
              <a:rPr lang="fr-FR" sz="2000" dirty="0" smtClean="0"/>
              <a:t>In a </a:t>
            </a:r>
            <a:r>
              <a:rPr lang="fr-FR" sz="2000" dirty="0" err="1" smtClean="0"/>
              <a:t>stably</a:t>
            </a:r>
            <a:r>
              <a:rPr lang="fr-FR" sz="2000" dirty="0" smtClean="0"/>
              <a:t> </a:t>
            </a:r>
            <a:r>
              <a:rPr lang="fr-FR" sz="2000" dirty="0" err="1" smtClean="0"/>
              <a:t>stratified</a:t>
            </a:r>
            <a:r>
              <a:rPr lang="fr-FR" sz="2000" dirty="0" smtClean="0"/>
              <a:t> He layer? </a:t>
            </a:r>
            <a:endParaRPr lang="fr-FR" sz="2000" dirty="0" smtClean="0"/>
          </a:p>
          <a:p>
            <a:r>
              <a:rPr lang="fr-FR" sz="2000" dirty="0" smtClean="0"/>
              <a:t>Morales</a:t>
            </a:r>
            <a:r>
              <a:rPr lang="fr-FR" sz="2000" dirty="0" smtClean="0"/>
              <a:t> et al. (2009)</a:t>
            </a:r>
            <a:r>
              <a:rPr lang="fr-FR" sz="2000" dirty="0" smtClean="0"/>
              <a:t>, </a:t>
            </a:r>
            <a:r>
              <a:rPr lang="fr-FR" sz="2000" dirty="0" smtClean="0"/>
              <a:t>Fuller et al. </a:t>
            </a:r>
            <a:r>
              <a:rPr lang="fr-FR" sz="2000" dirty="0" smtClean="0"/>
              <a:t>(2016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dirty="0" smtClean="0"/>
              <a:t>In the </a:t>
            </a:r>
            <a:r>
              <a:rPr lang="fr-FR" sz="2000" dirty="0" err="1" smtClean="0"/>
              <a:t>atmosphere</a:t>
            </a:r>
            <a:r>
              <a:rPr lang="fr-FR" sz="2000" dirty="0" smtClean="0">
                <a:sym typeface="Wingdings"/>
              </a:rPr>
              <a:t> excitation of </a:t>
            </a:r>
            <a:r>
              <a:rPr lang="fr-FR" sz="2000" dirty="0" err="1" smtClean="0">
                <a:sym typeface="Wingdings"/>
              </a:rPr>
              <a:t>waves</a:t>
            </a:r>
            <a:r>
              <a:rPr lang="fr-FR" sz="2000" dirty="0" smtClean="0">
                <a:sym typeface="Wingdings"/>
              </a:rPr>
              <a:t> and </a:t>
            </a:r>
            <a:r>
              <a:rPr lang="fr-FR" sz="2000" dirty="0" err="1" smtClean="0">
                <a:sym typeface="Wingdings"/>
              </a:rPr>
              <a:t>resonance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with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proper</a:t>
            </a:r>
            <a:r>
              <a:rPr lang="fr-FR" sz="2000" dirty="0" smtClean="0">
                <a:sym typeface="Wingdings"/>
              </a:rPr>
              <a:t> modes </a:t>
            </a:r>
            <a:r>
              <a:rPr lang="fr-FR" sz="2000" dirty="0" err="1" smtClean="0">
                <a:sym typeface="Wingdings"/>
              </a:rPr>
              <a:t>Ogilvie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&amp; </a:t>
            </a:r>
            <a:r>
              <a:rPr lang="fr-FR" sz="2000" dirty="0" smtClean="0">
                <a:sym typeface="Wingdings"/>
              </a:rPr>
              <a:t>Lin (2007), </a:t>
            </a:r>
            <a:r>
              <a:rPr lang="fr-FR" sz="2000" dirty="0" err="1" smtClean="0">
                <a:sym typeface="Wingdings"/>
              </a:rPr>
              <a:t>Guenel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et al</a:t>
            </a:r>
            <a:r>
              <a:rPr lang="fr-FR" sz="2000" dirty="0" smtClean="0">
                <a:sym typeface="Wingdings"/>
              </a:rPr>
              <a:t>. (2014), </a:t>
            </a:r>
            <a:r>
              <a:rPr lang="fr-FR" sz="2000" dirty="0" smtClean="0">
                <a:sym typeface="Wingdings"/>
              </a:rPr>
              <a:t>Fuller et al. </a:t>
            </a:r>
            <a:r>
              <a:rPr lang="fr-FR" sz="2000" dirty="0" smtClean="0">
                <a:sym typeface="Wingdings"/>
              </a:rPr>
              <a:t>(2016</a:t>
            </a:r>
            <a:r>
              <a:rPr lang="fr-FR" sz="2000" dirty="0" smtClean="0">
                <a:sym typeface="Wingdings"/>
              </a:rPr>
              <a:t>)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4925834"/>
            <a:ext cx="31835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Sensitivity</a:t>
            </a:r>
            <a:r>
              <a:rPr lang="fr-FR" sz="2000" dirty="0" smtClean="0">
                <a:solidFill>
                  <a:schemeClr val="accent2"/>
                </a:solidFill>
                <a:latin typeface="+mj-lt"/>
                <a:cs typeface="Times New Roman"/>
              </a:rPr>
              <a:t> to tidal </a:t>
            </a:r>
            <a:r>
              <a:rPr lang="fr-FR" sz="2000" dirty="0" err="1" smtClean="0">
                <a:solidFill>
                  <a:schemeClr val="accent2"/>
                </a:solidFill>
                <a:latin typeface="+mj-lt"/>
                <a:cs typeface="Times New Roman"/>
              </a:rPr>
              <a:t>frequency</a:t>
            </a:r>
            <a:endParaRPr lang="fr-FR" sz="2000" dirty="0" smtClean="0">
              <a:solidFill>
                <a:schemeClr val="accent2"/>
              </a:solidFill>
              <a:latin typeface="+mj-lt"/>
              <a:cs typeface="Times New Roman"/>
            </a:endParaRPr>
          </a:p>
          <a:p>
            <a:pPr algn="ctr"/>
            <a:r>
              <a:rPr lang="fr-FR" sz="3600" i="1" dirty="0" smtClean="0">
                <a:latin typeface="Times New Roman"/>
                <a:cs typeface="Times New Roman"/>
              </a:rPr>
              <a:t>Q</a:t>
            </a:r>
            <a:r>
              <a:rPr lang="fr-FR" sz="3600" dirty="0" smtClean="0">
                <a:latin typeface="Times New Roman"/>
                <a:cs typeface="Times New Roman"/>
              </a:rPr>
              <a:t>( </a:t>
            </a:r>
            <a:r>
              <a:rPr lang="fr-FR" sz="3600" i="1" dirty="0" err="1" smtClean="0">
                <a:latin typeface="Times New Roman"/>
                <a:cs typeface="Times New Roman"/>
              </a:rPr>
              <a:t>Χ</a:t>
            </a:r>
            <a:r>
              <a:rPr lang="fr-FR" sz="3600" i="1" dirty="0" smtClean="0">
                <a:latin typeface="Times New Roman"/>
                <a:cs typeface="Times New Roman"/>
              </a:rPr>
              <a:t> </a:t>
            </a:r>
            <a:r>
              <a:rPr lang="fr-FR" sz="3600" dirty="0" smtClean="0">
                <a:latin typeface="Times New Roman"/>
                <a:cs typeface="Times New Roman"/>
              </a:rPr>
              <a:t>) ?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201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An </a:t>
            </a:r>
            <a:r>
              <a:rPr lang="fr-FR" dirty="0" err="1" smtClean="0"/>
              <a:t>optimistic</a:t>
            </a:r>
            <a:r>
              <a:rPr lang="fr-FR" dirty="0" smtClean="0"/>
              <a:t> </a:t>
            </a:r>
            <a:r>
              <a:rPr lang="fr-FR" dirty="0" err="1" smtClean="0"/>
              <a:t>word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1079"/>
            <a:ext cx="8229600" cy="554917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Despite</a:t>
            </a:r>
            <a:r>
              <a:rPr lang="fr-FR" dirty="0" smtClean="0"/>
              <a:t> the </a:t>
            </a:r>
            <a:r>
              <a:rPr lang="fr-FR" dirty="0" err="1" smtClean="0"/>
              <a:t>complexity</a:t>
            </a:r>
            <a:r>
              <a:rPr lang="fr-FR" dirty="0" smtClean="0"/>
              <a:t> of </a:t>
            </a:r>
            <a:r>
              <a:rPr lang="fr-FR" dirty="0" err="1" smtClean="0"/>
              <a:t>mechanisms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and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unknowns</a:t>
            </a:r>
            <a:r>
              <a:rPr lang="fr-FR" dirty="0" smtClean="0"/>
              <a:t>, the libration of the Laplace </a:t>
            </a:r>
            <a:r>
              <a:rPr lang="fr-FR" dirty="0" err="1" smtClean="0"/>
              <a:t>resonance</a:t>
            </a:r>
            <a:r>
              <a:rPr lang="fr-FR" dirty="0" smtClean="0"/>
              <a:t> has </a:t>
            </a:r>
            <a:r>
              <a:rPr lang="fr-FR" dirty="0" smtClean="0"/>
              <a:t>an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amplitude!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Titan/</a:t>
            </a:r>
            <a:r>
              <a:rPr lang="fr-FR" u="sng" dirty="0" err="1" smtClean="0"/>
              <a:t>Hyperion</a:t>
            </a:r>
            <a:r>
              <a:rPr lang="fr-FR" u="sng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3L</a:t>
            </a:r>
            <a:r>
              <a:rPr lang="fr-FR" baseline="-25000" dirty="0" smtClean="0"/>
              <a:t>T</a:t>
            </a:r>
            <a:r>
              <a:rPr lang="fr-FR" dirty="0" smtClean="0"/>
              <a:t>-4L</a:t>
            </a:r>
            <a:r>
              <a:rPr lang="fr-FR" baseline="-25000" dirty="0" smtClean="0"/>
              <a:t>H</a:t>
            </a:r>
            <a:r>
              <a:rPr lang="fr-FR" dirty="0" smtClean="0"/>
              <a:t>+ϖ=180°    </a:t>
            </a:r>
            <a:r>
              <a:rPr lang="fr-FR" dirty="0" err="1" smtClean="0"/>
              <a:t>Amp</a:t>
            </a:r>
            <a:r>
              <a:rPr lang="fr-FR" dirty="0" smtClean="0"/>
              <a:t>.=36°    </a:t>
            </a:r>
            <a:r>
              <a:rPr lang="fr-FR" dirty="0" err="1" smtClean="0"/>
              <a:t>T</a:t>
            </a:r>
            <a:r>
              <a:rPr lang="fr-FR" dirty="0" smtClean="0"/>
              <a:t>= 640 </a:t>
            </a:r>
            <a:r>
              <a:rPr lang="fr-FR" dirty="0" err="1" smtClean="0"/>
              <a:t>days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err="1" smtClean="0"/>
              <a:t>Enceladus</a:t>
            </a:r>
            <a:r>
              <a:rPr lang="fr-FR" u="sng" dirty="0" smtClean="0"/>
              <a:t>/</a:t>
            </a:r>
            <a:r>
              <a:rPr lang="fr-FR" u="sng" dirty="0" err="1" smtClean="0"/>
              <a:t>Dione</a:t>
            </a:r>
            <a:r>
              <a:rPr lang="fr-FR" u="sng" dirty="0" smtClean="0"/>
              <a:t>:</a:t>
            </a:r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baseline="-25000" dirty="0"/>
              <a:t>E</a:t>
            </a:r>
            <a:r>
              <a:rPr lang="fr-FR" dirty="0"/>
              <a:t>-2L</a:t>
            </a:r>
            <a:r>
              <a:rPr lang="fr-FR" baseline="-25000" dirty="0"/>
              <a:t>D</a:t>
            </a:r>
            <a:r>
              <a:rPr lang="fr-FR" dirty="0" smtClean="0"/>
              <a:t>-ϖ</a:t>
            </a:r>
            <a:r>
              <a:rPr lang="fr-FR" baseline="-25000" dirty="0" smtClean="0"/>
              <a:t>E</a:t>
            </a:r>
            <a:r>
              <a:rPr lang="fr-FR" dirty="0" smtClean="0"/>
              <a:t>=0     </a:t>
            </a:r>
            <a:r>
              <a:rPr lang="fr-FR" dirty="0" err="1" smtClean="0"/>
              <a:t>Amp</a:t>
            </a:r>
            <a:r>
              <a:rPr lang="fr-FR" dirty="0" smtClean="0"/>
              <a:t>.= 0.297°    </a:t>
            </a:r>
            <a:r>
              <a:rPr lang="fr-FR" dirty="0" err="1" smtClean="0"/>
              <a:t>T</a:t>
            </a:r>
            <a:r>
              <a:rPr lang="fr-FR" dirty="0" smtClean="0"/>
              <a:t>= 11.1 </a:t>
            </a:r>
            <a:r>
              <a:rPr lang="fr-FR" dirty="0" err="1" smtClean="0"/>
              <a:t>years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smtClean="0"/>
              <a:t>Mimas/</a:t>
            </a:r>
            <a:r>
              <a:rPr lang="fr-FR" u="sng" dirty="0" err="1" smtClean="0"/>
              <a:t>Tethys</a:t>
            </a:r>
            <a:r>
              <a:rPr lang="fr-FR" u="sng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4L</a:t>
            </a:r>
            <a:r>
              <a:rPr lang="fr-FR" baseline="-25000" dirty="0" smtClean="0"/>
              <a:t>T</a:t>
            </a:r>
            <a:r>
              <a:rPr lang="fr-FR" dirty="0" smtClean="0"/>
              <a:t>-2L</a:t>
            </a:r>
            <a:r>
              <a:rPr lang="fr-FR" baseline="-25000" dirty="0" smtClean="0"/>
              <a:t>M</a:t>
            </a:r>
            <a:r>
              <a:rPr lang="fr-FR" dirty="0" smtClean="0"/>
              <a:t>-Ω</a:t>
            </a:r>
            <a:r>
              <a:rPr lang="fr-FR" baseline="-25000" dirty="0" smtClean="0"/>
              <a:t>T</a:t>
            </a:r>
            <a:r>
              <a:rPr lang="fr-FR" dirty="0" smtClean="0"/>
              <a:t>-Ω</a:t>
            </a:r>
            <a:r>
              <a:rPr lang="fr-FR" baseline="-25000" dirty="0" smtClean="0"/>
              <a:t>M</a:t>
            </a:r>
            <a:r>
              <a:rPr lang="fr-FR" dirty="0" smtClean="0"/>
              <a:t>=</a:t>
            </a:r>
            <a:r>
              <a:rPr lang="fr-FR" dirty="0" err="1" smtClean="0"/>
              <a:t>φ</a:t>
            </a:r>
            <a:r>
              <a:rPr lang="fr-FR" dirty="0" smtClean="0"/>
              <a:t>        </a:t>
            </a:r>
            <a:r>
              <a:rPr lang="fr-FR" dirty="0" err="1" smtClean="0"/>
              <a:t>Amp</a:t>
            </a:r>
            <a:r>
              <a:rPr lang="fr-FR" dirty="0" smtClean="0"/>
              <a:t>.= </a:t>
            </a:r>
            <a:r>
              <a:rPr lang="fr-FR" dirty="0" smtClean="0"/>
              <a:t>43.6°     </a:t>
            </a:r>
            <a:r>
              <a:rPr lang="fr-FR" dirty="0" err="1" smtClean="0"/>
              <a:t>T</a:t>
            </a:r>
            <a:r>
              <a:rPr lang="fr-FR" dirty="0" smtClean="0"/>
              <a:t>= 71.8 </a:t>
            </a:r>
            <a:r>
              <a:rPr lang="fr-FR" dirty="0" err="1" smtClean="0"/>
              <a:t>years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Laplace </a:t>
            </a:r>
            <a:r>
              <a:rPr lang="fr-FR" u="sng" dirty="0" err="1"/>
              <a:t>resonance</a:t>
            </a:r>
            <a:r>
              <a:rPr lang="fr-FR" u="sng" dirty="0"/>
              <a:t>:</a:t>
            </a:r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baseline="-25000" dirty="0"/>
              <a:t>1</a:t>
            </a:r>
            <a:r>
              <a:rPr lang="fr-FR" dirty="0"/>
              <a:t>-3L</a:t>
            </a:r>
            <a:r>
              <a:rPr lang="fr-FR" baseline="-25000" dirty="0"/>
              <a:t>2</a:t>
            </a:r>
            <a:r>
              <a:rPr lang="fr-FR" dirty="0"/>
              <a:t>+2L</a:t>
            </a:r>
            <a:r>
              <a:rPr lang="fr-FR" baseline="-25000" dirty="0"/>
              <a:t>3</a:t>
            </a:r>
            <a:r>
              <a:rPr lang="fr-FR" dirty="0"/>
              <a:t>    </a:t>
            </a:r>
            <a:r>
              <a:rPr lang="fr-FR" dirty="0" err="1">
                <a:solidFill>
                  <a:srgbClr val="C0504D"/>
                </a:solidFill>
              </a:rPr>
              <a:t>Amp</a:t>
            </a:r>
            <a:r>
              <a:rPr lang="fr-FR" dirty="0">
                <a:solidFill>
                  <a:srgbClr val="C0504D"/>
                </a:solidFill>
              </a:rPr>
              <a:t>.= 0.175°    </a:t>
            </a:r>
            <a:r>
              <a:rPr lang="fr-FR" dirty="0" err="1"/>
              <a:t>T</a:t>
            </a:r>
            <a:r>
              <a:rPr lang="fr-FR" dirty="0"/>
              <a:t>= 2059.6 </a:t>
            </a:r>
            <a:r>
              <a:rPr lang="fr-FR" dirty="0" err="1" smtClean="0"/>
              <a:t>days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Oscillations </a:t>
            </a:r>
            <a:r>
              <a:rPr lang="fr-FR" dirty="0" err="1" smtClean="0"/>
              <a:t>around</a:t>
            </a:r>
            <a:r>
              <a:rPr lang="fr-FR" dirty="0" smtClean="0"/>
              <a:t> the 0° are </a:t>
            </a:r>
            <a:r>
              <a:rPr lang="fr-FR" dirty="0" err="1" smtClean="0"/>
              <a:t>likely</a:t>
            </a:r>
            <a:r>
              <a:rPr lang="fr-FR" dirty="0" smtClean="0"/>
              <a:t> (</a:t>
            </a:r>
            <a:r>
              <a:rPr lang="fr-FR" dirty="0" err="1" smtClean="0"/>
              <a:t>Ojakangas</a:t>
            </a:r>
            <a:r>
              <a:rPr lang="fr-FR" dirty="0" smtClean="0"/>
              <a:t> and Stevenson 1986, </a:t>
            </a:r>
            <a:r>
              <a:rPr lang="fr-FR" dirty="0" err="1" smtClean="0"/>
              <a:t>Lainey</a:t>
            </a:r>
            <a:r>
              <a:rPr lang="fr-FR" dirty="0" smtClean="0"/>
              <a:t> et al. 2009), but large variations are not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!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/>
          <a:lstStyle/>
          <a:p>
            <a:r>
              <a:rPr lang="fr-FR" dirty="0" smtClean="0"/>
              <a:t>Europa: an habitable world?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221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The Laplace </a:t>
            </a:r>
            <a:r>
              <a:rPr lang="fr-FR" sz="2200" dirty="0" err="1" smtClean="0"/>
              <a:t>resonance</a:t>
            </a:r>
            <a:r>
              <a:rPr lang="fr-FR" sz="2200" dirty="0" smtClean="0"/>
              <a:t> and the </a:t>
            </a:r>
            <a:r>
              <a:rPr lang="fr-FR" sz="2200" dirty="0" err="1" smtClean="0"/>
              <a:t>strong</a:t>
            </a:r>
            <a:r>
              <a:rPr lang="fr-FR" sz="2200" dirty="0"/>
              <a:t> </a:t>
            </a:r>
            <a:r>
              <a:rPr lang="fr-FR" sz="2200" dirty="0" err="1" smtClean="0"/>
              <a:t>resurfacing</a:t>
            </a:r>
            <a:r>
              <a:rPr lang="fr-FR" sz="2200" dirty="0" smtClean="0"/>
              <a:t> </a:t>
            </a:r>
            <a:r>
              <a:rPr lang="fr-FR" sz="2200" dirty="0" err="1" smtClean="0"/>
              <a:t>activity</a:t>
            </a:r>
            <a:r>
              <a:rPr lang="fr-FR" sz="2200" dirty="0" smtClean="0"/>
              <a:t> </a:t>
            </a:r>
            <a:r>
              <a:rPr lang="fr-FR" sz="2200" dirty="0" err="1" smtClean="0"/>
              <a:t>suggests</a:t>
            </a:r>
            <a:r>
              <a:rPr lang="fr-FR" sz="2200" dirty="0" smtClean="0"/>
              <a:t> </a:t>
            </a:r>
            <a:r>
              <a:rPr lang="fr-FR" sz="2200" dirty="0" err="1" smtClean="0"/>
              <a:t>that</a:t>
            </a:r>
            <a:r>
              <a:rPr lang="fr-FR" sz="2200" dirty="0" smtClean="0"/>
              <a:t> the </a:t>
            </a:r>
            <a:r>
              <a:rPr lang="fr-FR" sz="2200" dirty="0" err="1" smtClean="0"/>
              <a:t>ocean</a:t>
            </a:r>
            <a:r>
              <a:rPr lang="fr-FR" sz="2200" dirty="0" smtClean="0"/>
              <a:t> must have been </a:t>
            </a:r>
            <a:r>
              <a:rPr lang="fr-FR" sz="2200" dirty="0" err="1" smtClean="0"/>
              <a:t>there</a:t>
            </a:r>
            <a:r>
              <a:rPr lang="fr-FR" sz="2200" dirty="0" smtClean="0"/>
              <a:t> for a </a:t>
            </a:r>
            <a:r>
              <a:rPr lang="fr-FR" sz="2200" dirty="0" err="1" smtClean="0"/>
              <a:t>very</a:t>
            </a:r>
            <a:r>
              <a:rPr lang="fr-FR" sz="2200" dirty="0" smtClean="0"/>
              <a:t> long time</a:t>
            </a:r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/>
              <a:t>Europa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typical</a:t>
            </a:r>
            <a:r>
              <a:rPr lang="fr-FR" sz="2200" dirty="0" smtClean="0"/>
              <a:t> of </a:t>
            </a:r>
            <a:r>
              <a:rPr lang="fr-FR" sz="2200" dirty="0" err="1" smtClean="0"/>
              <a:t>worlds</a:t>
            </a:r>
            <a:r>
              <a:rPr lang="fr-FR" sz="2200" dirty="0" smtClean="0"/>
              <a:t> not </a:t>
            </a:r>
            <a:r>
              <a:rPr lang="fr-FR" sz="2200" dirty="0" err="1" smtClean="0"/>
              <a:t>considered</a:t>
            </a:r>
            <a:r>
              <a:rPr lang="fr-FR" sz="2200" dirty="0" smtClean="0"/>
              <a:t> as </a:t>
            </a:r>
            <a:r>
              <a:rPr lang="fr-FR" sz="2200" dirty="0" err="1" smtClean="0"/>
              <a:t>being</a:t>
            </a:r>
            <a:r>
              <a:rPr lang="fr-FR" sz="2200" dirty="0" smtClean="0"/>
              <a:t> in the habitable zone </a:t>
            </a:r>
            <a:r>
              <a:rPr lang="fr-FR" sz="2200" dirty="0" err="1" smtClean="0"/>
              <a:t>strictly</a:t>
            </a:r>
            <a:r>
              <a:rPr lang="fr-FR" sz="2200" dirty="0" smtClean="0"/>
              <a:t> </a:t>
            </a:r>
            <a:r>
              <a:rPr lang="fr-FR" sz="2200" dirty="0" err="1" smtClean="0"/>
              <a:t>speaking</a:t>
            </a:r>
            <a:r>
              <a:rPr lang="fr-FR" sz="2200" dirty="0" smtClean="0"/>
              <a:t>, but </a:t>
            </a:r>
            <a:r>
              <a:rPr lang="fr-FR" sz="2200" dirty="0" err="1" smtClean="0"/>
              <a:t>they</a:t>
            </a:r>
            <a:r>
              <a:rPr lang="fr-FR" sz="2200" dirty="0" smtClean="0"/>
              <a:t> </a:t>
            </a:r>
            <a:r>
              <a:rPr lang="fr-FR" sz="2200" dirty="0" err="1" smtClean="0"/>
              <a:t>may</a:t>
            </a:r>
            <a:r>
              <a:rPr lang="fr-FR" sz="2200" dirty="0" smtClean="0"/>
              <a:t>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extremely</a:t>
            </a:r>
            <a:r>
              <a:rPr lang="fr-FR" sz="2200" dirty="0" smtClean="0"/>
              <a:t> </a:t>
            </a:r>
            <a:r>
              <a:rPr lang="fr-FR" sz="2200" dirty="0" err="1" smtClean="0"/>
              <a:t>numerous</a:t>
            </a:r>
            <a:r>
              <a:rPr lang="fr-FR" sz="2200" dirty="0" smtClean="0"/>
              <a:t> in </a:t>
            </a:r>
            <a:r>
              <a:rPr lang="fr-FR" sz="2200" dirty="0" err="1" smtClean="0"/>
              <a:t>our</a:t>
            </a:r>
            <a:r>
              <a:rPr lang="fr-FR" sz="2200" dirty="0" smtClean="0"/>
              <a:t> </a:t>
            </a:r>
            <a:r>
              <a:rPr lang="fr-FR" sz="2200" dirty="0" err="1" smtClean="0"/>
              <a:t>Galaxy</a:t>
            </a:r>
            <a:r>
              <a:rPr lang="fr-FR" sz="2200" dirty="0" smtClean="0"/>
              <a:t>!</a:t>
            </a:r>
            <a:endParaRPr lang="fr-FR" sz="2200" dirty="0"/>
          </a:p>
          <a:p>
            <a:pPr marL="0" indent="0">
              <a:buNone/>
            </a:pP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good candidates for </a:t>
            </a:r>
            <a:r>
              <a:rPr lang="fr-FR" dirty="0" err="1" smtClean="0"/>
              <a:t>alien</a:t>
            </a:r>
            <a:r>
              <a:rPr lang="fr-FR" dirty="0" smtClean="0"/>
              <a:t> life?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17" y="4202586"/>
            <a:ext cx="3204632" cy="25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 smtClean="0"/>
              <a:t>Liquid</a:t>
            </a:r>
            <a:r>
              <a:rPr lang="fr-FR" dirty="0" smtClean="0"/>
              <a:t> water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production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-collision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differentiation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radiogenic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tides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-phase transition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exothermic</a:t>
            </a: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49" y="2422036"/>
            <a:ext cx="3688751" cy="29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 smtClean="0"/>
              <a:t>Liquid</a:t>
            </a:r>
            <a:r>
              <a:rPr lang="fr-FR" dirty="0" smtClean="0"/>
              <a:t> water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production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A6A6A6"/>
                </a:solidFill>
              </a:rPr>
              <a:t>-collision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A6A6A6"/>
                </a:solidFill>
              </a:rPr>
              <a:t>-</a:t>
            </a:r>
            <a:r>
              <a:rPr lang="fr-FR" dirty="0" err="1" smtClean="0">
                <a:solidFill>
                  <a:srgbClr val="A6A6A6"/>
                </a:solidFill>
              </a:rPr>
              <a:t>differentiation</a:t>
            </a:r>
            <a:endParaRPr lang="fr-FR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radiogenic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-</a:t>
            </a:r>
            <a:r>
              <a:rPr lang="fr-FR" b="1" dirty="0" err="1" smtClean="0"/>
              <a:t>tides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A6A6A6"/>
                </a:solidFill>
              </a:rPr>
              <a:t>-phase transition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A6A6A6"/>
                </a:solidFill>
              </a:rPr>
              <a:t>-</a:t>
            </a:r>
            <a:r>
              <a:rPr lang="fr-FR" dirty="0" err="1" smtClean="0">
                <a:solidFill>
                  <a:srgbClr val="A6A6A6"/>
                </a:solidFill>
              </a:rPr>
              <a:t>exothermic</a:t>
            </a:r>
            <a:r>
              <a:rPr lang="fr-FR" dirty="0" smtClean="0">
                <a:solidFill>
                  <a:srgbClr val="A6A6A6"/>
                </a:solidFill>
              </a:rPr>
              <a:t> </a:t>
            </a:r>
            <a:r>
              <a:rPr lang="fr-FR" dirty="0" err="1" smtClean="0">
                <a:solidFill>
                  <a:srgbClr val="A6A6A6"/>
                </a:solidFill>
              </a:rPr>
              <a:t>chemical</a:t>
            </a:r>
            <a:r>
              <a:rPr lang="fr-FR" dirty="0" smtClean="0">
                <a:solidFill>
                  <a:srgbClr val="A6A6A6"/>
                </a:solidFill>
              </a:rPr>
              <a:t> </a:t>
            </a:r>
            <a:r>
              <a:rPr lang="fr-FR" dirty="0" err="1" smtClean="0">
                <a:solidFill>
                  <a:srgbClr val="A6A6A6"/>
                </a:solidFill>
              </a:rPr>
              <a:t>reaction</a:t>
            </a:r>
            <a:endParaRPr lang="fr-FR" dirty="0">
              <a:solidFill>
                <a:srgbClr val="A6A6A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57970" y="2893747"/>
            <a:ext cx="22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2"/>
                </a:solidFill>
              </a:rPr>
              <a:t>Happened</a:t>
            </a:r>
            <a:r>
              <a:rPr lang="fr-FR" sz="2000" dirty="0" smtClean="0">
                <a:solidFill>
                  <a:schemeClr val="accent2"/>
                </a:solidFill>
              </a:rPr>
              <a:t> long </a:t>
            </a:r>
            <a:r>
              <a:rPr lang="fr-FR" sz="2000" dirty="0" err="1" smtClean="0">
                <a:solidFill>
                  <a:schemeClr val="accent2"/>
                </a:solidFill>
              </a:rPr>
              <a:t>ago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97773" y="5326745"/>
            <a:ext cx="2916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C0504D"/>
                </a:solidFill>
              </a:rPr>
              <a:t>Negligible</a:t>
            </a:r>
            <a:r>
              <a:rPr lang="fr-FR" sz="2000" dirty="0" smtClean="0">
                <a:solidFill>
                  <a:srgbClr val="C0504D"/>
                </a:solidFill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C0504D"/>
                </a:solidFill>
              </a:rPr>
              <a:t>(1% of </a:t>
            </a:r>
            <a:r>
              <a:rPr lang="fr-FR" sz="2000" dirty="0" err="1" smtClean="0">
                <a:solidFill>
                  <a:srgbClr val="C0504D"/>
                </a:solidFill>
              </a:rPr>
              <a:t>radiogenic</a:t>
            </a:r>
            <a:r>
              <a:rPr lang="fr-FR" sz="2000" dirty="0" smtClean="0">
                <a:solidFill>
                  <a:srgbClr val="C0504D"/>
                </a:solidFill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</a:rPr>
              <a:t>heating</a:t>
            </a:r>
            <a:r>
              <a:rPr lang="fr-FR" sz="2000" dirty="0" smtClean="0">
                <a:solidFill>
                  <a:srgbClr val="C0504D"/>
                </a:solidFill>
              </a:rPr>
              <a:t>)</a:t>
            </a:r>
            <a:endParaRPr lang="fr-FR" sz="2000" dirty="0">
              <a:solidFill>
                <a:srgbClr val="C0504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17833" y="4852077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C0504D"/>
                </a:solidFill>
              </a:rPr>
              <a:t>Not </a:t>
            </a:r>
            <a:r>
              <a:rPr lang="fr-FR" sz="2000" dirty="0" err="1" smtClean="0">
                <a:solidFill>
                  <a:srgbClr val="C0504D"/>
                </a:solidFill>
              </a:rPr>
              <a:t>expected</a:t>
            </a:r>
            <a:r>
              <a:rPr lang="fr-FR" sz="2000" dirty="0" smtClean="0">
                <a:solidFill>
                  <a:srgbClr val="C0504D"/>
                </a:solidFill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</a:rPr>
              <a:t>significant</a:t>
            </a:r>
            <a:r>
              <a:rPr lang="fr-FR" sz="2000" dirty="0" smtClean="0">
                <a:solidFill>
                  <a:srgbClr val="C0504D"/>
                </a:solidFill>
              </a:rPr>
              <a:t> </a:t>
            </a:r>
            <a:r>
              <a:rPr lang="fr-FR" sz="2000" dirty="0" err="1" smtClean="0">
                <a:solidFill>
                  <a:srgbClr val="C0504D"/>
                </a:solidFill>
              </a:rPr>
              <a:t>today</a:t>
            </a:r>
            <a:r>
              <a:rPr lang="fr-FR" sz="2000" dirty="0" smtClean="0">
                <a:solidFill>
                  <a:srgbClr val="C0504D"/>
                </a:solidFill>
              </a:rPr>
              <a:t>?</a:t>
            </a:r>
            <a:endParaRPr lang="fr-FR" sz="2000" dirty="0">
              <a:solidFill>
                <a:srgbClr val="C0504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31009" y="3888526"/>
            <a:ext cx="139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Few 10</a:t>
            </a:r>
            <a:r>
              <a:rPr lang="fr-FR" sz="2000" baseline="30000" dirty="0" smtClean="0"/>
              <a:t>11</a:t>
            </a:r>
            <a:r>
              <a:rPr lang="fr-FR" sz="2000" dirty="0" smtClean="0"/>
              <a:t> W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531009" y="4303708"/>
            <a:ext cx="139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Few 10</a:t>
            </a:r>
            <a:r>
              <a:rPr lang="fr-FR" sz="2000" b="1" baseline="30000" dirty="0" smtClean="0"/>
              <a:t>12</a:t>
            </a:r>
            <a:r>
              <a:rPr lang="fr-FR" sz="2000" b="1" dirty="0" smtClean="0"/>
              <a:t> W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25995" y="6369226"/>
            <a:ext cx="226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Hussman</a:t>
            </a:r>
            <a:r>
              <a:rPr lang="fr-FR" dirty="0" smtClean="0"/>
              <a:t> et al. (2010)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4" idx="1"/>
          </p:cNvCxnSpPr>
          <p:nvPr/>
        </p:nvCxnSpPr>
        <p:spPr>
          <a:xfrm flipH="1" flipV="1">
            <a:off x="3211622" y="3065844"/>
            <a:ext cx="2946348" cy="2795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1"/>
          </p:cNvCxnSpPr>
          <p:nvPr/>
        </p:nvCxnSpPr>
        <p:spPr>
          <a:xfrm flipH="1">
            <a:off x="3343007" y="3093802"/>
            <a:ext cx="2814963" cy="453817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0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Tides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154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A simple </a:t>
            </a:r>
            <a:r>
              <a:rPr lang="fr-FR" sz="2400" u="sng" dirty="0" err="1" smtClean="0"/>
              <a:t>example</a:t>
            </a:r>
            <a:r>
              <a:rPr lang="fr-FR" sz="2400" u="sng" dirty="0" smtClean="0"/>
              <a:t>:</a:t>
            </a:r>
            <a:r>
              <a:rPr lang="fr-FR" sz="2400" dirty="0" smtClean="0"/>
              <a:t> </a:t>
            </a:r>
            <a:r>
              <a:rPr lang="fr-FR" sz="2400" dirty="0" err="1" smtClean="0"/>
              <a:t>tides</a:t>
            </a:r>
            <a:r>
              <a:rPr lang="fr-FR" sz="2400" dirty="0" smtClean="0"/>
              <a:t> in Jupiter</a:t>
            </a:r>
            <a:endParaRPr lang="fr-FR" sz="2400" dirty="0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090737" y="2353527"/>
            <a:ext cx="609600" cy="609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36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 rot="3000000">
            <a:off x="1047267" y="2102673"/>
            <a:ext cx="731529" cy="113702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36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4062537" y="2505927"/>
            <a:ext cx="304800" cy="304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38337" y="3191727"/>
            <a:ext cx="1103312" cy="39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Times New Roman" pitchFamily="18" charset="0"/>
              </a:rPr>
              <a:t>planet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721224" y="2986940"/>
            <a:ext cx="1204913" cy="39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Times New Roman" pitchFamily="18" charset="0"/>
              </a:rPr>
              <a:t>satellite</a:t>
            </a: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33537" y="2048727"/>
            <a:ext cx="301625" cy="1139825"/>
            <a:chOff x="768" y="1392"/>
            <a:chExt cx="190" cy="718"/>
          </a:xfrm>
        </p:grpSpPr>
        <p:sp>
          <p:nvSpPr>
            <p:cNvPr id="10" name="Freeform 25"/>
            <p:cNvSpPr>
              <a:spLocks noChangeArrowheads="1"/>
            </p:cNvSpPr>
            <p:nvPr/>
          </p:nvSpPr>
          <p:spPr bwMode="auto">
            <a:xfrm>
              <a:off x="768" y="1392"/>
              <a:ext cx="191" cy="360"/>
            </a:xfrm>
            <a:custGeom>
              <a:avLst/>
              <a:gdLst>
                <a:gd name="T0" fmla="*/ 842 w 843"/>
                <a:gd name="T1" fmla="*/ 0 h 1587"/>
                <a:gd name="T2" fmla="*/ 0 w 843"/>
                <a:gd name="T3" fmla="*/ 952 h 1587"/>
                <a:gd name="T4" fmla="*/ 0 w 843"/>
                <a:gd name="T5" fmla="*/ 1586 h 1587"/>
                <a:gd name="T6" fmla="*/ 842 w 843"/>
                <a:gd name="T7" fmla="*/ 634 h 1587"/>
                <a:gd name="T8" fmla="*/ 842 w 843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3"/>
                <a:gd name="T16" fmla="*/ 0 h 1587"/>
                <a:gd name="T17" fmla="*/ 843 w 843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3" h="1587">
                  <a:moveTo>
                    <a:pt x="842" y="0"/>
                  </a:moveTo>
                  <a:cubicBezTo>
                    <a:pt x="421" y="0"/>
                    <a:pt x="0" y="475"/>
                    <a:pt x="0" y="952"/>
                  </a:cubicBezTo>
                  <a:lnTo>
                    <a:pt x="0" y="1586"/>
                  </a:lnTo>
                  <a:cubicBezTo>
                    <a:pt x="0" y="795"/>
                    <a:pt x="421" y="634"/>
                    <a:pt x="842" y="634"/>
                  </a:cubicBezTo>
                  <a:lnTo>
                    <a:pt x="842" y="0"/>
                  </a:lnTo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Freeform 26"/>
            <p:cNvSpPr>
              <a:spLocks noChangeArrowheads="1"/>
            </p:cNvSpPr>
            <p:nvPr/>
          </p:nvSpPr>
          <p:spPr bwMode="auto">
            <a:xfrm>
              <a:off x="768" y="1608"/>
              <a:ext cx="191" cy="503"/>
            </a:xfrm>
            <a:custGeom>
              <a:avLst/>
              <a:gdLst>
                <a:gd name="T0" fmla="*/ 0 w 843"/>
                <a:gd name="T1" fmla="*/ 634 h 2220"/>
                <a:gd name="T2" fmla="*/ 561 w 843"/>
                <a:gd name="T3" fmla="*/ 1900 h 2220"/>
                <a:gd name="T4" fmla="*/ 561 w 843"/>
                <a:gd name="T5" fmla="*/ 2219 h 2220"/>
                <a:gd name="T6" fmla="*/ 842 w 843"/>
                <a:gd name="T7" fmla="*/ 1585 h 2220"/>
                <a:gd name="T8" fmla="*/ 561 w 843"/>
                <a:gd name="T9" fmla="*/ 951 h 2220"/>
                <a:gd name="T10" fmla="*/ 561 w 843"/>
                <a:gd name="T11" fmla="*/ 1268 h 2220"/>
                <a:gd name="T12" fmla="*/ 0 w 843"/>
                <a:gd name="T13" fmla="*/ 0 h 2220"/>
                <a:gd name="T14" fmla="*/ 0 w 843"/>
                <a:gd name="T15" fmla="*/ 634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3"/>
                <a:gd name="T25" fmla="*/ 0 h 2220"/>
                <a:gd name="T26" fmla="*/ 843 w 843"/>
                <a:gd name="T27" fmla="*/ 2220 h 2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3" h="2220">
                  <a:moveTo>
                    <a:pt x="0" y="634"/>
                  </a:moveTo>
                  <a:cubicBezTo>
                    <a:pt x="0" y="1268"/>
                    <a:pt x="281" y="1900"/>
                    <a:pt x="561" y="1900"/>
                  </a:cubicBezTo>
                  <a:lnTo>
                    <a:pt x="561" y="2219"/>
                  </a:lnTo>
                  <a:lnTo>
                    <a:pt x="842" y="1585"/>
                  </a:lnTo>
                  <a:lnTo>
                    <a:pt x="561" y="951"/>
                  </a:lnTo>
                  <a:lnTo>
                    <a:pt x="561" y="1268"/>
                  </a:lnTo>
                  <a:cubicBezTo>
                    <a:pt x="281" y="1268"/>
                    <a:pt x="0" y="634"/>
                    <a:pt x="0" y="0"/>
                  </a:cubicBezTo>
                  <a:lnTo>
                    <a:pt x="0" y="634"/>
                  </a:lnTo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1776537" y="2734527"/>
            <a:ext cx="2209800" cy="1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233737" y="2353527"/>
            <a:ext cx="1371600" cy="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, e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Freeform 30"/>
          <p:cNvSpPr>
            <a:spLocks noChangeArrowheads="1"/>
          </p:cNvSpPr>
          <p:nvPr/>
        </p:nvSpPr>
        <p:spPr bwMode="auto">
          <a:xfrm>
            <a:off x="3300537" y="2201127"/>
            <a:ext cx="152400" cy="457200"/>
          </a:xfrm>
          <a:custGeom>
            <a:avLst/>
            <a:gdLst>
              <a:gd name="T0" fmla="*/ 105 w 424"/>
              <a:gd name="T1" fmla="*/ 1270 h 1271"/>
              <a:gd name="T2" fmla="*/ 105 w 424"/>
              <a:gd name="T3" fmla="*/ 317 h 1271"/>
              <a:gd name="T4" fmla="*/ 0 w 424"/>
              <a:gd name="T5" fmla="*/ 317 h 1271"/>
              <a:gd name="T6" fmla="*/ 211 w 424"/>
              <a:gd name="T7" fmla="*/ 0 h 1271"/>
              <a:gd name="T8" fmla="*/ 423 w 424"/>
              <a:gd name="T9" fmla="*/ 317 h 1271"/>
              <a:gd name="T10" fmla="*/ 317 w 424"/>
              <a:gd name="T11" fmla="*/ 317 h 1271"/>
              <a:gd name="T12" fmla="*/ 317 w 424"/>
              <a:gd name="T13" fmla="*/ 1270 h 1271"/>
              <a:gd name="T14" fmla="*/ 105 w 424"/>
              <a:gd name="T15" fmla="*/ 1270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4"/>
              <a:gd name="T25" fmla="*/ 0 h 1271"/>
              <a:gd name="T26" fmla="*/ 424 w 424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4" h="1271">
                <a:moveTo>
                  <a:pt x="105" y="1270"/>
                </a:moveTo>
                <a:lnTo>
                  <a:pt x="105" y="317"/>
                </a:lnTo>
                <a:lnTo>
                  <a:pt x="0" y="317"/>
                </a:lnTo>
                <a:lnTo>
                  <a:pt x="211" y="0"/>
                </a:lnTo>
                <a:lnTo>
                  <a:pt x="423" y="317"/>
                </a:lnTo>
                <a:lnTo>
                  <a:pt x="317" y="317"/>
                </a:lnTo>
                <a:lnTo>
                  <a:pt x="317" y="1270"/>
                </a:lnTo>
                <a:lnTo>
                  <a:pt x="105" y="1270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35"/>
          <p:cNvSpPr>
            <a:spLocks noChangeArrowheads="1"/>
          </p:cNvSpPr>
          <p:nvPr/>
        </p:nvSpPr>
        <p:spPr bwMode="auto">
          <a:xfrm>
            <a:off x="1717799" y="2324952"/>
            <a:ext cx="455613" cy="254000"/>
          </a:xfrm>
          <a:custGeom>
            <a:avLst/>
            <a:gdLst>
              <a:gd name="T0" fmla="*/ 79 w 1266"/>
              <a:gd name="T1" fmla="*/ 0 h 705"/>
              <a:gd name="T2" fmla="*/ 1003 w 1266"/>
              <a:gd name="T3" fmla="*/ 237 h 705"/>
              <a:gd name="T4" fmla="*/ 1038 w 1266"/>
              <a:gd name="T5" fmla="*/ 86 h 705"/>
              <a:gd name="T6" fmla="*/ 1265 w 1266"/>
              <a:gd name="T7" fmla="*/ 471 h 705"/>
              <a:gd name="T8" fmla="*/ 879 w 1266"/>
              <a:gd name="T9" fmla="*/ 704 h 705"/>
              <a:gd name="T10" fmla="*/ 924 w 1266"/>
              <a:gd name="T11" fmla="*/ 546 h 705"/>
              <a:gd name="T12" fmla="*/ 0 w 1266"/>
              <a:gd name="T13" fmla="*/ 308 h 705"/>
              <a:gd name="T14" fmla="*/ 188 w 1266"/>
              <a:gd name="T15" fmla="*/ 193 h 705"/>
              <a:gd name="T16" fmla="*/ 79 w 1266"/>
              <a:gd name="T17" fmla="*/ 0 h 7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6"/>
              <a:gd name="T28" fmla="*/ 0 h 705"/>
              <a:gd name="T29" fmla="*/ 1266 w 1266"/>
              <a:gd name="T30" fmla="*/ 705 h 7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6" h="705">
                <a:moveTo>
                  <a:pt x="79" y="0"/>
                </a:moveTo>
                <a:lnTo>
                  <a:pt x="1003" y="237"/>
                </a:lnTo>
                <a:lnTo>
                  <a:pt x="1038" y="86"/>
                </a:lnTo>
                <a:lnTo>
                  <a:pt x="1265" y="471"/>
                </a:lnTo>
                <a:lnTo>
                  <a:pt x="879" y="704"/>
                </a:lnTo>
                <a:lnTo>
                  <a:pt x="924" y="546"/>
                </a:lnTo>
                <a:lnTo>
                  <a:pt x="0" y="308"/>
                </a:lnTo>
                <a:lnTo>
                  <a:pt x="188" y="193"/>
                </a:lnTo>
                <a:lnTo>
                  <a:pt x="79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299932" y="2266493"/>
            <a:ext cx="3707168" cy="1088467"/>
            <a:chOff x="3669" y="1715"/>
            <a:chExt cx="1956" cy="608"/>
          </a:xfrm>
          <a:solidFill>
            <a:schemeClr val="bg1">
              <a:alpha val="59000"/>
            </a:schemeClr>
          </a:solidFill>
        </p:grpSpPr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3888" y="1920"/>
              <a:ext cx="1568" cy="403"/>
            </a:xfrm>
            <a:prstGeom prst="roundRect">
              <a:avLst>
                <a:gd name="adj" fmla="val 245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3669" y="1715"/>
              <a:ext cx="1956" cy="5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97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dirty="0" smtClean="0">
                  <a:solidFill>
                    <a:schemeClr val="accent2"/>
                  </a:solidFill>
                  <a:latin typeface="Times New Roman" pitchFamily="18" charset="0"/>
                </a:rPr>
                <a:t>-Orbital expansion of the moon</a:t>
              </a:r>
            </a:p>
            <a:p>
              <a:pPr algn="ctr">
                <a:lnSpc>
                  <a:spcPct val="97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dirty="0" smtClean="0">
                  <a:solidFill>
                    <a:schemeClr val="accent2"/>
                  </a:solidFill>
                  <a:latin typeface="Times New Roman" pitchFamily="18" charset="0"/>
                </a:rPr>
                <a:t>-</a:t>
              </a:r>
              <a:r>
                <a:rPr lang="en-GB" sz="2200" dirty="0" err="1" smtClean="0">
                  <a:solidFill>
                    <a:schemeClr val="accent2"/>
                  </a:solidFill>
                  <a:latin typeface="Times New Roman" pitchFamily="18" charset="0"/>
                </a:rPr>
                <a:t>Despin</a:t>
              </a:r>
              <a:r>
                <a:rPr lang="en-GB" sz="2200" dirty="0" smtClean="0">
                  <a:solidFill>
                    <a:schemeClr val="accent2"/>
                  </a:solidFill>
                  <a:latin typeface="Times New Roman" pitchFamily="18" charset="0"/>
                </a:rPr>
                <a:t> of the primary</a:t>
              </a:r>
              <a:endParaRPr lang="en-GB" sz="22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68897" y="319250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el-GR" dirty="0" smtClean="0"/>
              <a:t>Ω</a:t>
            </a:r>
            <a:r>
              <a:rPr lang="fr-FR" dirty="0" smtClean="0"/>
              <a:t>&gt;n)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39919" y="4062513"/>
            <a:ext cx="866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Similar</a:t>
            </a:r>
            <a:r>
              <a:rPr lang="fr-FR" sz="2000" dirty="0" smtClean="0"/>
              <a:t> </a:t>
            </a:r>
            <a:r>
              <a:rPr lang="fr-FR" sz="2000" dirty="0" err="1" smtClean="0"/>
              <a:t>effect</a:t>
            </a:r>
            <a:r>
              <a:rPr lang="fr-FR" sz="2000" dirty="0" smtClean="0"/>
              <a:t> </a:t>
            </a:r>
            <a:r>
              <a:rPr lang="fr-FR" sz="2000" dirty="0" err="1" smtClean="0"/>
              <a:t>arose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early</a:t>
            </a:r>
            <a:r>
              <a:rPr lang="fr-FR" sz="2000" dirty="0" smtClean="0"/>
              <a:t> </a:t>
            </a:r>
            <a:r>
              <a:rPr lang="fr-FR" sz="2000" dirty="0" err="1" smtClean="0"/>
              <a:t>history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Jovian</a:t>
            </a:r>
            <a:r>
              <a:rPr lang="fr-FR" sz="2000" dirty="0" smtClean="0"/>
              <a:t> system for </a:t>
            </a:r>
            <a:r>
              <a:rPr lang="fr-FR" sz="2000" dirty="0" err="1" smtClean="0"/>
              <a:t>tides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moons</a:t>
            </a:r>
            <a:endParaRPr lang="fr-FR" sz="2000" dirty="0" smtClean="0"/>
          </a:p>
          <a:p>
            <a:r>
              <a:rPr lang="fr-FR" sz="2000" dirty="0" smtClean="0">
                <a:sym typeface="Wingdings"/>
              </a:rPr>
              <a:t> spin-</a:t>
            </a:r>
            <a:r>
              <a:rPr lang="fr-FR" sz="2000" dirty="0" err="1" smtClean="0">
                <a:sym typeface="Wingdings"/>
              </a:rPr>
              <a:t>orbit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resonant</a:t>
            </a:r>
            <a:r>
              <a:rPr lang="fr-FR" sz="2000" dirty="0" smtClean="0">
                <a:sym typeface="Wingdings"/>
              </a:rPr>
              <a:t> configuration</a:t>
            </a:r>
            <a:endParaRPr lang="fr-FR" sz="20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37" y="4492462"/>
            <a:ext cx="2770063" cy="235866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20039" y="5610567"/>
            <a:ext cx="174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Aleshkina</a:t>
            </a:r>
            <a:r>
              <a:rPr lang="fr-FR" dirty="0" smtClean="0"/>
              <a:t> (2009)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021113" y="5314230"/>
            <a:ext cx="195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Europa’s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despining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92" y="5007646"/>
            <a:ext cx="2051889" cy="1565515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6875792" y="5941896"/>
            <a:ext cx="130723" cy="11099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5088481" y="6007441"/>
            <a:ext cx="1806455" cy="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Tides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154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A second </a:t>
            </a:r>
            <a:r>
              <a:rPr lang="fr-FR" sz="2400" u="sng" dirty="0" err="1" smtClean="0"/>
              <a:t>example</a:t>
            </a:r>
            <a:r>
              <a:rPr lang="fr-FR" sz="2400" u="sng" dirty="0" smtClean="0"/>
              <a:t>:</a:t>
            </a:r>
            <a:r>
              <a:rPr lang="fr-FR" sz="2400" dirty="0" smtClean="0"/>
              <a:t> </a:t>
            </a:r>
            <a:r>
              <a:rPr lang="fr-FR" sz="2400" dirty="0" err="1" smtClean="0"/>
              <a:t>tides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moons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335637" y="388073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dirty="0" smtClean="0"/>
              <a:t>The orbital tidal expansion/</a:t>
            </a:r>
            <a:r>
              <a:rPr lang="fr-FR" sz="2000" dirty="0" err="1" smtClean="0"/>
              <a:t>decay</a:t>
            </a:r>
            <a:r>
              <a:rPr lang="fr-FR" sz="2000" dirty="0" smtClean="0"/>
              <a:t> of a satellite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dependent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heat</a:t>
            </a:r>
            <a:r>
              <a:rPr lang="fr-FR" sz="2000" dirty="0" smtClean="0"/>
              <a:t> production </a:t>
            </a:r>
            <a:r>
              <a:rPr lang="fr-FR" sz="2000" dirty="0" err="1" smtClean="0"/>
              <a:t>inside</a:t>
            </a:r>
            <a:r>
              <a:rPr lang="fr-FR" sz="2000" dirty="0" smtClean="0"/>
              <a:t> the </a:t>
            </a:r>
            <a:r>
              <a:rPr lang="fr-FR" sz="2000" dirty="0" err="1" smtClean="0"/>
              <a:t>moon</a:t>
            </a:r>
            <a:r>
              <a:rPr lang="fr-FR" sz="2000" dirty="0" smtClean="0"/>
              <a:t> and the </a:t>
            </a:r>
            <a:r>
              <a:rPr lang="fr-FR" sz="2000" dirty="0" err="1" smtClean="0"/>
              <a:t>primary</a:t>
            </a:r>
            <a:r>
              <a:rPr lang="fr-FR" sz="2000" dirty="0" smtClean="0"/>
              <a:t>!</a:t>
            </a:r>
            <a:endParaRPr lang="fr-FR" sz="2000" dirty="0"/>
          </a:p>
        </p:txBody>
      </p:sp>
      <p:sp>
        <p:nvSpPr>
          <p:cNvPr id="59" name="Shape 254"/>
          <p:cNvSpPr/>
          <p:nvPr/>
        </p:nvSpPr>
        <p:spPr>
          <a:xfrm>
            <a:off x="457200" y="1744409"/>
            <a:ext cx="4495801" cy="190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Shape 255"/>
          <p:cNvSpPr/>
          <p:nvPr/>
        </p:nvSpPr>
        <p:spPr>
          <a:xfrm>
            <a:off x="2133601" y="2354009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48A54"/>
          </a:solidFill>
          <a:ln w="9360">
            <a:solidFill>
              <a:srgbClr val="948A54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Shape 256"/>
          <p:cNvSpPr/>
          <p:nvPr/>
        </p:nvSpPr>
        <p:spPr>
          <a:xfrm>
            <a:off x="685800" y="2506409"/>
            <a:ext cx="4572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8ED5"/>
          </a:solidFill>
          <a:ln w="936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Shape 257"/>
          <p:cNvSpPr/>
          <p:nvPr/>
        </p:nvSpPr>
        <p:spPr>
          <a:xfrm>
            <a:off x="4114800" y="2506409"/>
            <a:ext cx="3048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58ED5"/>
          </a:solidFill>
          <a:ln w="936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258"/>
          <p:cNvSpPr/>
          <p:nvPr/>
        </p:nvSpPr>
        <p:spPr>
          <a:xfrm>
            <a:off x="1295400" y="2277809"/>
            <a:ext cx="2667002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936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Shape 259"/>
          <p:cNvSpPr/>
          <p:nvPr/>
        </p:nvSpPr>
        <p:spPr>
          <a:xfrm>
            <a:off x="932208" y="2201609"/>
            <a:ext cx="1589" cy="228601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" name="Shape 260"/>
          <p:cNvSpPr/>
          <p:nvPr/>
        </p:nvSpPr>
        <p:spPr>
          <a:xfrm flipV="1">
            <a:off x="914400" y="2808034"/>
            <a:ext cx="1588" cy="234951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" name="Shape 261"/>
          <p:cNvSpPr/>
          <p:nvPr/>
        </p:nvSpPr>
        <p:spPr>
          <a:xfrm>
            <a:off x="685800" y="2201609"/>
            <a:ext cx="152401" cy="228601"/>
          </a:xfrm>
          <a:prstGeom prst="line">
            <a:avLst/>
          </a:prstGeom>
          <a:ln w="936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Shape 262"/>
          <p:cNvSpPr/>
          <p:nvPr/>
        </p:nvSpPr>
        <p:spPr>
          <a:xfrm flipH="1">
            <a:off x="1063626" y="2201609"/>
            <a:ext cx="234951" cy="228601"/>
          </a:xfrm>
          <a:prstGeom prst="line">
            <a:avLst/>
          </a:prstGeom>
          <a:ln w="936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263"/>
          <p:cNvSpPr/>
          <p:nvPr/>
        </p:nvSpPr>
        <p:spPr>
          <a:xfrm flipH="1">
            <a:off x="606425" y="2811209"/>
            <a:ext cx="158752" cy="152401"/>
          </a:xfrm>
          <a:prstGeom prst="line">
            <a:avLst/>
          </a:prstGeom>
          <a:ln w="936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264"/>
          <p:cNvSpPr/>
          <p:nvPr/>
        </p:nvSpPr>
        <p:spPr>
          <a:xfrm>
            <a:off x="1066800" y="2811209"/>
            <a:ext cx="76201" cy="152401"/>
          </a:xfrm>
          <a:prstGeom prst="line">
            <a:avLst/>
          </a:prstGeom>
          <a:ln w="936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" name="Shape 265"/>
          <p:cNvSpPr/>
          <p:nvPr/>
        </p:nvSpPr>
        <p:spPr>
          <a:xfrm flipH="1">
            <a:off x="1368425" y="2582609"/>
            <a:ext cx="768351" cy="1588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" name="Shape 266"/>
          <p:cNvSpPr/>
          <p:nvPr/>
        </p:nvSpPr>
        <p:spPr>
          <a:xfrm>
            <a:off x="1752601" y="3116009"/>
            <a:ext cx="1371601" cy="4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lnSpc>
                <a:spcPct val="97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a,  e</a:t>
            </a:r>
          </a:p>
        </p:txBody>
      </p:sp>
      <p:sp>
        <p:nvSpPr>
          <p:cNvPr id="72" name="Shape 267"/>
          <p:cNvSpPr/>
          <p:nvPr/>
        </p:nvSpPr>
        <p:spPr>
          <a:xfrm>
            <a:off x="2895601" y="3039809"/>
            <a:ext cx="152041" cy="45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38" y="0"/>
                </a:moveTo>
                <a:lnTo>
                  <a:pt x="16238" y="16209"/>
                </a:lnTo>
                <a:lnTo>
                  <a:pt x="21600" y="16209"/>
                </a:lnTo>
                <a:lnTo>
                  <a:pt x="10826" y="21600"/>
                </a:lnTo>
                <a:lnTo>
                  <a:pt x="0" y="16209"/>
                </a:lnTo>
                <a:lnTo>
                  <a:pt x="5413" y="16209"/>
                </a:lnTo>
                <a:lnTo>
                  <a:pt x="5413" y="0"/>
                </a:lnTo>
                <a:lnTo>
                  <a:pt x="16238" y="0"/>
                </a:lnTo>
              </a:path>
            </a:pathLst>
          </a:custGeom>
          <a:solidFill>
            <a:srgbClr val="FF0000"/>
          </a:solidFill>
          <a:ln w="936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Shape 268"/>
          <p:cNvSpPr/>
          <p:nvPr/>
        </p:nvSpPr>
        <p:spPr>
          <a:xfrm>
            <a:off x="3871913" y="2895346"/>
            <a:ext cx="1190625" cy="4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97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satellite</a:t>
            </a:r>
          </a:p>
        </p:txBody>
      </p:sp>
      <p:sp>
        <p:nvSpPr>
          <p:cNvPr id="74" name="Shape 269"/>
          <p:cNvSpPr/>
          <p:nvPr/>
        </p:nvSpPr>
        <p:spPr>
          <a:xfrm>
            <a:off x="2634595" y="2328016"/>
            <a:ext cx="1095376" cy="4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lnSpc>
                <a:spcPct val="97000"/>
              </a:lnSpc>
              <a:spcBef>
                <a:spcPts val="11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planet</a:t>
            </a:r>
          </a:p>
        </p:txBody>
      </p:sp>
      <p:sp>
        <p:nvSpPr>
          <p:cNvPr id="75" name="Shape 270"/>
          <p:cNvSpPr/>
          <p:nvPr/>
        </p:nvSpPr>
        <p:spPr>
          <a:xfrm>
            <a:off x="5343525" y="2838196"/>
            <a:ext cx="228242" cy="304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55" y="0"/>
                </a:moveTo>
                <a:lnTo>
                  <a:pt x="6055" y="12445"/>
                </a:lnTo>
                <a:lnTo>
                  <a:pt x="14423" y="12445"/>
                </a:lnTo>
                <a:lnTo>
                  <a:pt x="14423" y="9334"/>
                </a:lnTo>
                <a:lnTo>
                  <a:pt x="21600" y="15480"/>
                </a:lnTo>
                <a:lnTo>
                  <a:pt x="14423" y="21600"/>
                </a:lnTo>
                <a:lnTo>
                  <a:pt x="14423" y="18514"/>
                </a:lnTo>
                <a:lnTo>
                  <a:pt x="0" y="18514"/>
                </a:lnTo>
                <a:lnTo>
                  <a:pt x="0" y="0"/>
                </a:lnTo>
                <a:lnTo>
                  <a:pt x="6055" y="0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76" name="Group 273"/>
          <p:cNvGrpSpPr/>
          <p:nvPr/>
        </p:nvGrpSpPr>
        <p:grpSpPr>
          <a:xfrm>
            <a:off x="5610253" y="2249719"/>
            <a:ext cx="2879726" cy="1259990"/>
            <a:chOff x="0" y="-1"/>
            <a:chExt cx="2879725" cy="1259989"/>
          </a:xfrm>
        </p:grpSpPr>
        <p:sp>
          <p:nvSpPr>
            <p:cNvPr id="77" name="Shape 271"/>
            <p:cNvSpPr/>
            <p:nvPr/>
          </p:nvSpPr>
          <p:spPr>
            <a:xfrm>
              <a:off x="0" y="515449"/>
              <a:ext cx="2879725" cy="744539"/>
            </a:xfrm>
            <a:prstGeom prst="roundRect">
              <a:avLst>
                <a:gd name="adj" fmla="val 245"/>
              </a:avLst>
            </a:prstGeom>
            <a:solidFill>
              <a:srgbClr val="FFFFFF">
                <a:alpha val="58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" name="Shape 272"/>
            <p:cNvSpPr/>
            <p:nvPr/>
          </p:nvSpPr>
          <p:spPr>
            <a:xfrm>
              <a:off x="0" y="-1"/>
              <a:ext cx="2879725" cy="424602"/>
            </a:xfrm>
            <a:prstGeom prst="rect">
              <a:avLst/>
            </a:prstGeom>
            <a:solidFill>
              <a:srgbClr val="FFFFFF">
                <a:alpha val="58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>
                <a:lnSpc>
                  <a:spcPct val="97000"/>
                </a:lnSpc>
                <a:spcBef>
                  <a:spcPts val="1100"/>
                </a:spcBef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fr-FR" sz="2200" dirty="0" smtClean="0">
                  <a:solidFill>
                    <a:srgbClr val="C0504D"/>
                  </a:solidFill>
                  <a:uFill>
                    <a:solidFill>
                      <a:srgbClr val="FF0000"/>
                    </a:solidFill>
                  </a:uFill>
                </a:rPr>
                <a:t>Orbital </a:t>
              </a:r>
              <a:r>
                <a:rPr lang="fr-FR" sz="2200" dirty="0" err="1" smtClean="0">
                  <a:solidFill>
                    <a:srgbClr val="C0504D"/>
                  </a:solidFill>
                  <a:uFill>
                    <a:solidFill>
                      <a:srgbClr val="FF0000"/>
                    </a:solidFill>
                  </a:uFill>
                </a:rPr>
                <a:t>decay</a:t>
              </a:r>
              <a:endParaRPr sz="2200" dirty="0">
                <a:solidFill>
                  <a:srgbClr val="C0504D"/>
                </a:solidFill>
                <a:uFill>
                  <a:solidFill>
                    <a:srgbClr val="FF0000"/>
                  </a:solidFill>
                </a:uFill>
              </a:endParaRPr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4114800" y="5576512"/>
            <a:ext cx="681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Vs.</a:t>
            </a:r>
            <a:endParaRPr lang="fr-FR" sz="3200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03" y="4882152"/>
            <a:ext cx="1894971" cy="1888655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4868487"/>
            <a:ext cx="2656102" cy="19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/>
          <a:lstStyle/>
          <a:p>
            <a:r>
              <a:rPr lang="fr-FR" dirty="0" err="1" smtClean="0"/>
              <a:t>Tides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205" y="1154851"/>
            <a:ext cx="8229600" cy="57031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Other</a:t>
            </a:r>
            <a:r>
              <a:rPr lang="fr-FR" dirty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for </a:t>
            </a:r>
            <a:r>
              <a:rPr lang="fr-FR" dirty="0" err="1" smtClean="0"/>
              <a:t>producing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tides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smtClean="0"/>
              <a:t>Non-</a:t>
            </a:r>
            <a:r>
              <a:rPr lang="fr-FR" u="sng" dirty="0" err="1" smtClean="0"/>
              <a:t>zero</a:t>
            </a:r>
            <a:r>
              <a:rPr lang="fr-FR" u="sng" dirty="0" smtClean="0"/>
              <a:t> </a:t>
            </a:r>
            <a:r>
              <a:rPr lang="fr-FR" u="sng" dirty="0" err="1" smtClean="0"/>
              <a:t>obliquity</a:t>
            </a:r>
            <a:endParaRPr lang="fr-FR" u="sng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Tidal bulges </a:t>
            </a:r>
            <a:r>
              <a:rPr lang="fr-FR" dirty="0" err="1" smtClean="0">
                <a:sym typeface="Wingdings"/>
              </a:rPr>
              <a:t>get</a:t>
            </a:r>
            <a:r>
              <a:rPr lang="fr-FR" dirty="0" smtClean="0">
                <a:sym typeface="Wingdings"/>
              </a:rPr>
              <a:t> a latitudinal component motion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err="1" smtClean="0"/>
              <a:t>Forced</a:t>
            </a:r>
            <a:r>
              <a:rPr lang="fr-FR" u="sng" dirty="0" smtClean="0"/>
              <a:t> librations on the rotation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Eccentricity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for a torque acting on the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 of the </a:t>
            </a:r>
            <a:r>
              <a:rPr lang="fr-FR" dirty="0" err="1" smtClean="0"/>
              <a:t>moon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M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unknown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are in the </a:t>
            </a:r>
            <a:r>
              <a:rPr lang="fr-FR" dirty="0" err="1" smtClean="0"/>
              <a:t>picture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err="1" smtClean="0"/>
              <a:t>Europa’s</a:t>
            </a:r>
            <a:r>
              <a:rPr lang="fr-FR" dirty="0" smtClean="0"/>
              <a:t> tidal </a:t>
            </a:r>
            <a:r>
              <a:rPr lang="fr-FR" dirty="0" err="1" smtClean="0"/>
              <a:t>lag</a:t>
            </a:r>
            <a:r>
              <a:rPr lang="fr-FR" dirty="0" smtClean="0"/>
              <a:t>, </a:t>
            </a:r>
            <a:r>
              <a:rPr lang="fr-FR" dirty="0" err="1" smtClean="0"/>
              <a:t>obliquity</a:t>
            </a:r>
            <a:r>
              <a:rPr lang="fr-FR" dirty="0" smtClean="0"/>
              <a:t>, </a:t>
            </a:r>
            <a:r>
              <a:rPr lang="fr-FR" dirty="0" err="1" smtClean="0"/>
              <a:t>forced</a:t>
            </a:r>
            <a:r>
              <a:rPr lang="fr-FR" dirty="0" smtClean="0"/>
              <a:t> librations and </a:t>
            </a:r>
            <a:r>
              <a:rPr lang="fr-FR" dirty="0" err="1" smtClean="0"/>
              <a:t>Jupiter’s</a:t>
            </a:r>
            <a:r>
              <a:rPr lang="fr-FR" dirty="0" smtClean="0"/>
              <a:t> tidal </a:t>
            </a:r>
            <a:r>
              <a:rPr lang="fr-FR" dirty="0" err="1" smtClean="0"/>
              <a:t>lag</a:t>
            </a:r>
            <a:endParaRPr lang="fr-FR" dirty="0" smtClean="0"/>
          </a:p>
        </p:txBody>
      </p:sp>
      <p:sp>
        <p:nvSpPr>
          <p:cNvPr id="4" name="Ellipse 3"/>
          <p:cNvSpPr/>
          <p:nvPr/>
        </p:nvSpPr>
        <p:spPr>
          <a:xfrm>
            <a:off x="6601688" y="2452675"/>
            <a:ext cx="1405843" cy="10949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7263018" y="1824907"/>
            <a:ext cx="29197" cy="115334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263018" y="2000098"/>
            <a:ext cx="744513" cy="9781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07531" y="1824907"/>
            <a:ext cx="5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spin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08283" y="1455575"/>
            <a:ext cx="136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504D"/>
                </a:solidFill>
              </a:rPr>
              <a:t>o</a:t>
            </a:r>
            <a:r>
              <a:rPr lang="fr-FR" dirty="0" err="1" smtClean="0">
                <a:solidFill>
                  <a:srgbClr val="C0504D"/>
                </a:solidFill>
              </a:rPr>
              <a:t>rbit</a:t>
            </a:r>
            <a:r>
              <a:rPr lang="fr-FR" dirty="0" smtClean="0">
                <a:solidFill>
                  <a:srgbClr val="C0504D"/>
                </a:solidFill>
              </a:rPr>
              <a:t> normal</a:t>
            </a:r>
            <a:endParaRPr lang="fr-FR" dirty="0">
              <a:solidFill>
                <a:srgbClr val="C0504D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6873961" y="2029296"/>
            <a:ext cx="924787" cy="802959"/>
          </a:xfrm>
          <a:prstGeom prst="arc">
            <a:avLst>
              <a:gd name="adj1" fmla="val 16200000"/>
              <a:gd name="adj2" fmla="val 205536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509091" y="1715744"/>
            <a:ext cx="36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ε</a:t>
            </a:r>
            <a:endParaRPr lang="fr-FR" sz="2000" i="1" dirty="0"/>
          </a:p>
        </p:txBody>
      </p:sp>
      <p:sp>
        <p:nvSpPr>
          <p:cNvPr id="21" name="Ellipse 20"/>
          <p:cNvSpPr/>
          <p:nvPr/>
        </p:nvSpPr>
        <p:spPr>
          <a:xfrm rot="600000">
            <a:off x="6266604" y="4654984"/>
            <a:ext cx="2543366" cy="948952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4902402" y="5114860"/>
            <a:ext cx="2669655" cy="291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09511" y="4900997"/>
            <a:ext cx="199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Ellipse </a:t>
            </a:r>
            <a:r>
              <a:rPr lang="fr-FR" dirty="0" err="1" smtClean="0">
                <a:solidFill>
                  <a:schemeClr val="accent1"/>
                </a:solidFill>
              </a:rPr>
              <a:t>empty</a:t>
            </a:r>
            <a:r>
              <a:rPr lang="fr-FR" dirty="0" smtClean="0">
                <a:solidFill>
                  <a:schemeClr val="accent1"/>
                </a:solidFill>
              </a:rPr>
              <a:t> focus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073007" y="5144059"/>
            <a:ext cx="2465279" cy="673495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131229" y="5632888"/>
            <a:ext cx="9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primary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4902402" y="4569567"/>
            <a:ext cx="2635884" cy="574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5058409" y="4514361"/>
            <a:ext cx="591127" cy="673494"/>
          </a:xfrm>
          <a:prstGeom prst="arc">
            <a:avLst>
              <a:gd name="adj1" fmla="val 7925939"/>
              <a:gd name="adj2" fmla="val 136718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182394" y="4652814"/>
            <a:ext cx="41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φ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Having</a:t>
            </a:r>
            <a:r>
              <a:rPr lang="fr-FR" dirty="0" smtClean="0"/>
              <a:t> more fun: the Laplace </a:t>
            </a:r>
            <a:r>
              <a:rPr lang="fr-FR" dirty="0" err="1" smtClean="0"/>
              <a:t>resonance</a:t>
            </a:r>
            <a:endParaRPr lang="fr-FR" dirty="0"/>
          </a:p>
        </p:txBody>
      </p:sp>
      <p:pic>
        <p:nvPicPr>
          <p:cNvPr id="10" name="Image 9" descr="Galilean_moon_Laplace_resonance_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5" y="2360745"/>
            <a:ext cx="3132068" cy="21023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16" y="1678917"/>
            <a:ext cx="2576584" cy="358163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110216" y="4625221"/>
            <a:ext cx="24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Jean-Dominique Cassini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1625-1712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05093" y="1678917"/>
            <a:ext cx="2629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matter</a:t>
            </a:r>
            <a:r>
              <a:rPr lang="fr-FR" sz="2000" dirty="0" smtClean="0"/>
              <a:t> of </a:t>
            </a:r>
            <a:r>
              <a:rPr lang="fr-FR" sz="2000" dirty="0" err="1" smtClean="0"/>
              <a:t>geometry</a:t>
            </a:r>
            <a:r>
              <a:rPr lang="is-IS" sz="2000" dirty="0" smtClean="0"/>
              <a:t>…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" y="4571426"/>
            <a:ext cx="81195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regularity</a:t>
            </a:r>
            <a:r>
              <a:rPr lang="fr-FR" dirty="0" smtClean="0"/>
              <a:t> of the orbital motions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commensurabilites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Conjunctions</a:t>
            </a:r>
            <a:r>
              <a:rPr lang="fr-FR" dirty="0" smtClean="0"/>
              <a:t> of the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moons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!</a:t>
            </a:r>
          </a:p>
          <a:p>
            <a:endParaRPr lang="fr-FR" dirty="0"/>
          </a:p>
          <a:p>
            <a:r>
              <a:rPr lang="fr-FR" u="sng" dirty="0" smtClean="0"/>
              <a:t>Applications:</a:t>
            </a:r>
            <a:r>
              <a:rPr lang="fr-FR" dirty="0" smtClean="0"/>
              <a:t> </a:t>
            </a:r>
            <a:r>
              <a:rPr lang="fr-FR" dirty="0" err="1" smtClean="0"/>
              <a:t>improvements</a:t>
            </a:r>
            <a:r>
              <a:rPr lang="fr-FR" dirty="0" smtClean="0"/>
              <a:t> of longitudes (</a:t>
            </a:r>
            <a:r>
              <a:rPr lang="fr-FR" dirty="0" err="1" smtClean="0"/>
              <a:t>maps</a:t>
            </a:r>
            <a:r>
              <a:rPr lang="fr-FR" dirty="0" smtClean="0"/>
              <a:t>), first </a:t>
            </a:r>
            <a:r>
              <a:rPr lang="fr-FR" dirty="0" err="1" smtClean="0"/>
              <a:t>determination</a:t>
            </a:r>
            <a:r>
              <a:rPr lang="fr-FR" dirty="0" smtClean="0"/>
              <a:t> of light speed</a:t>
            </a:r>
            <a:r>
              <a:rPr lang="is-IS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4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Having</a:t>
            </a:r>
            <a:r>
              <a:rPr lang="fr-FR" dirty="0" smtClean="0"/>
              <a:t> more fun: the Laplace </a:t>
            </a:r>
            <a:r>
              <a:rPr lang="fr-FR" dirty="0" err="1" smtClean="0"/>
              <a:t>resonance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6268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The 2:1 </a:t>
            </a:r>
            <a:r>
              <a:rPr lang="fr-FR" dirty="0" err="1" smtClean="0"/>
              <a:t>resonance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77367" y="4452766"/>
            <a:ext cx="8802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After</a:t>
            </a:r>
            <a:r>
              <a:rPr lang="fr-FR" sz="2000" dirty="0" smtClean="0"/>
              <a:t> computation and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some</a:t>
            </a:r>
            <a:r>
              <a:rPr lang="fr-FR" sz="2000" dirty="0" smtClean="0"/>
              <a:t> approximation,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get</a:t>
            </a:r>
            <a:r>
              <a:rPr lang="fr-FR" sz="2000" dirty="0" smtClean="0"/>
              <a:t>:</a:t>
            </a:r>
          </a:p>
          <a:p>
            <a:endParaRPr lang="fr-FR" sz="2000" dirty="0"/>
          </a:p>
          <a:p>
            <a:pPr algn="ctr"/>
            <a:r>
              <a:rPr lang="fr-FR" sz="2000" dirty="0"/>
              <a:t>da/de = (2a</a:t>
            </a:r>
            <a:r>
              <a:rPr lang="fr-FR" sz="2000" baseline="30000" dirty="0"/>
              <a:t>5/2 </a:t>
            </a:r>
            <a:r>
              <a:rPr lang="fr-FR" sz="2000" dirty="0"/>
              <a:t>e) / (a</a:t>
            </a:r>
            <a:r>
              <a:rPr lang="fr-FR" sz="2000" baseline="30000" dirty="0"/>
              <a:t>3/2</a:t>
            </a:r>
            <a:r>
              <a:rPr lang="fr-FR" sz="2000" dirty="0"/>
              <a:t>-1)    Murray &amp; Dermott (1999)</a:t>
            </a:r>
          </a:p>
          <a:p>
            <a:endParaRPr lang="fr-FR" sz="2000" dirty="0"/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da/de &lt; 0 (</a:t>
            </a:r>
            <a:r>
              <a:rPr lang="fr-FR" sz="2000" dirty="0" err="1" smtClean="0"/>
              <a:t>resp</a:t>
            </a:r>
            <a:r>
              <a:rPr lang="fr-FR" sz="2000" dirty="0" smtClean="0"/>
              <a:t>. &gt;0) for </a:t>
            </a:r>
            <a:r>
              <a:rPr lang="fr-FR" sz="2000" dirty="0" err="1" smtClean="0"/>
              <a:t>orbits</a:t>
            </a:r>
            <a:r>
              <a:rPr lang="fr-FR" sz="2000" dirty="0" smtClean="0"/>
              <a:t> </a:t>
            </a:r>
            <a:r>
              <a:rPr lang="fr-FR" sz="2000" dirty="0" err="1" smtClean="0"/>
              <a:t>interior</a:t>
            </a:r>
            <a:r>
              <a:rPr lang="fr-FR" sz="2000" dirty="0" smtClean="0"/>
              <a:t> (</a:t>
            </a:r>
            <a:r>
              <a:rPr lang="fr-FR" sz="2000" dirty="0" err="1" smtClean="0"/>
              <a:t>resp</a:t>
            </a:r>
            <a:r>
              <a:rPr lang="fr-FR" sz="2000" dirty="0" smtClean="0"/>
              <a:t>. </a:t>
            </a:r>
            <a:r>
              <a:rPr lang="fr-FR" sz="2000" dirty="0" err="1" smtClean="0"/>
              <a:t>exterior</a:t>
            </a:r>
            <a:r>
              <a:rPr lang="fr-FR" sz="2000" dirty="0" smtClean="0"/>
              <a:t>) to </a:t>
            </a:r>
            <a:r>
              <a:rPr lang="fr-FR" sz="2000" dirty="0" err="1" smtClean="0"/>
              <a:t>that</a:t>
            </a:r>
            <a:r>
              <a:rPr lang="fr-FR" sz="2000" dirty="0" smtClean="0"/>
              <a:t> of the perturber</a:t>
            </a:r>
          </a:p>
          <a:p>
            <a:endParaRPr lang="fr-FR" sz="2000" b="1" dirty="0"/>
          </a:p>
          <a:p>
            <a:r>
              <a:rPr lang="fr-FR" sz="2000" b="1" dirty="0" smtClean="0">
                <a:solidFill>
                  <a:schemeClr val="accent2"/>
                </a:solidFill>
              </a:rPr>
              <a:t>Important: </a:t>
            </a:r>
            <a:r>
              <a:rPr lang="fr-FR" sz="2000" dirty="0" err="1" smtClean="0"/>
              <a:t>secular</a:t>
            </a:r>
            <a:r>
              <a:rPr lang="fr-FR" sz="2000" dirty="0" smtClean="0"/>
              <a:t> variations of a and e are </a:t>
            </a:r>
            <a:r>
              <a:rPr lang="fr-FR" sz="2000" dirty="0" err="1" smtClean="0"/>
              <a:t>linked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6" name="Arc 5"/>
          <p:cNvSpPr/>
          <p:nvPr/>
        </p:nvSpPr>
        <p:spPr>
          <a:xfrm rot="10308358">
            <a:off x="3289937" y="1787079"/>
            <a:ext cx="1357640" cy="1299333"/>
          </a:xfrm>
          <a:prstGeom prst="arc">
            <a:avLst>
              <a:gd name="adj1" fmla="val 16529026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 rot="10211796">
            <a:off x="2663978" y="1846981"/>
            <a:ext cx="1942087" cy="1831868"/>
          </a:xfrm>
          <a:prstGeom prst="arc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88321" y="3228515"/>
            <a:ext cx="145983" cy="143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84515" y="3424712"/>
            <a:ext cx="145983" cy="143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2364972" y="2574946"/>
            <a:ext cx="1527062" cy="133623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7"/>
          </p:cNvCxnSpPr>
          <p:nvPr/>
        </p:nvCxnSpPr>
        <p:spPr>
          <a:xfrm flipV="1">
            <a:off x="2912925" y="2525705"/>
            <a:ext cx="378672" cy="72388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23717" y="3138837"/>
            <a:ext cx="730279" cy="35074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2984515" y="2545748"/>
            <a:ext cx="329348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926986" y="3106927"/>
            <a:ext cx="23439" cy="3177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291597" y="2525705"/>
            <a:ext cx="22266" cy="333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3561981" y="3078145"/>
            <a:ext cx="388444" cy="606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5655949" y="3234925"/>
            <a:ext cx="145983" cy="143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852143" y="3431122"/>
            <a:ext cx="145983" cy="143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6181491" y="2379677"/>
            <a:ext cx="578171" cy="207308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41" idx="7"/>
          </p:cNvCxnSpPr>
          <p:nvPr/>
        </p:nvCxnSpPr>
        <p:spPr>
          <a:xfrm flipV="1">
            <a:off x="5780553" y="2532115"/>
            <a:ext cx="378672" cy="72388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5991345" y="3145247"/>
            <a:ext cx="1001249" cy="35074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5852143" y="2552158"/>
            <a:ext cx="329348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6934838" y="3113337"/>
            <a:ext cx="5756" cy="1426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6159225" y="2532115"/>
            <a:ext cx="22266" cy="27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10308358">
            <a:off x="6171898" y="1799449"/>
            <a:ext cx="1357640" cy="1299333"/>
          </a:xfrm>
          <a:prstGeom prst="arc">
            <a:avLst>
              <a:gd name="adj1" fmla="val 16529026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Arc 50"/>
          <p:cNvSpPr/>
          <p:nvPr/>
        </p:nvSpPr>
        <p:spPr>
          <a:xfrm rot="10211796">
            <a:off x="5473266" y="1803184"/>
            <a:ext cx="1942087" cy="1831868"/>
          </a:xfrm>
          <a:prstGeom prst="arc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6818054" y="3113753"/>
            <a:ext cx="116784" cy="45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3664219" y="2706517"/>
            <a:ext cx="8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H=</a:t>
            </a:r>
            <a:r>
              <a:rPr lang="fr-FR" dirty="0" err="1" smtClean="0"/>
              <a:t>cste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7058070" y="2858774"/>
            <a:ext cx="125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 </a:t>
            </a:r>
            <a:r>
              <a:rPr lang="fr-FR" dirty="0" err="1" smtClean="0"/>
              <a:t>increases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511434" y="3717044"/>
            <a:ext cx="190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Periapsis</a:t>
            </a:r>
            <a:r>
              <a:rPr lang="fr-FR" dirty="0" smtClean="0">
                <a:solidFill>
                  <a:schemeClr val="accent1"/>
                </a:solidFill>
              </a:rPr>
              <a:t> direction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1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46" y="1678917"/>
            <a:ext cx="2474002" cy="31768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Having</a:t>
            </a:r>
            <a:r>
              <a:rPr lang="fr-FR" dirty="0" smtClean="0"/>
              <a:t> more fun: the Laplace </a:t>
            </a:r>
            <a:r>
              <a:rPr lang="fr-FR" dirty="0" err="1" smtClean="0"/>
              <a:t>resonance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86211" y="4248260"/>
            <a:ext cx="245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Pierre-Simon de Laplace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1749-1827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" y="167891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matter</a:t>
            </a:r>
            <a:r>
              <a:rPr lang="fr-FR" sz="2000" dirty="0" smtClean="0"/>
              <a:t> of </a:t>
            </a:r>
            <a:r>
              <a:rPr lang="fr-FR" sz="2000" dirty="0" err="1" smtClean="0"/>
              <a:t>dynamics</a:t>
            </a:r>
            <a:r>
              <a:rPr lang="is-IS" sz="2000" dirty="0" smtClean="0"/>
              <a:t>…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9778" y="4724370"/>
            <a:ext cx="8954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Laplace </a:t>
            </a:r>
            <a:r>
              <a:rPr lang="fr-FR" sz="2000" dirty="0" err="1" smtClean="0"/>
              <a:t>resonance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dynamically</a:t>
            </a:r>
            <a:r>
              <a:rPr lang="fr-FR" sz="2000" dirty="0" smtClean="0"/>
              <a:t> stable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The </a:t>
            </a:r>
            <a:r>
              <a:rPr lang="fr-FR" sz="2000" dirty="0" err="1" smtClean="0"/>
              <a:t>three</a:t>
            </a:r>
            <a:r>
              <a:rPr lang="fr-FR" sz="2000" dirty="0" smtClean="0"/>
              <a:t> </a:t>
            </a:r>
            <a:r>
              <a:rPr lang="fr-FR" sz="2000" dirty="0" err="1" smtClean="0"/>
              <a:t>moons</a:t>
            </a:r>
            <a:r>
              <a:rPr lang="fr-FR" sz="2000" dirty="0" smtClean="0"/>
              <a:t> </a:t>
            </a:r>
            <a:r>
              <a:rPr lang="fr-FR" sz="2000" i="1" dirty="0" err="1" smtClean="0"/>
              <a:t>share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orbital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and </a:t>
            </a:r>
            <a:r>
              <a:rPr lang="fr-FR" sz="2000" dirty="0" err="1" smtClean="0"/>
              <a:t>angular</a:t>
            </a:r>
            <a:r>
              <a:rPr lang="fr-FR" sz="2000" dirty="0" smtClean="0"/>
              <a:t> </a:t>
            </a:r>
            <a:r>
              <a:rPr lang="fr-FR" sz="2000" dirty="0" err="1" smtClean="0"/>
              <a:t>momentum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u="sng" dirty="0" smtClean="0">
                <a:solidFill>
                  <a:schemeClr val="accent2"/>
                </a:solidFill>
              </a:rPr>
              <a:t>IMPORTANT: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fr-FR" sz="2000" dirty="0" err="1"/>
              <a:t>A</a:t>
            </a:r>
            <a:r>
              <a:rPr lang="fr-FR" sz="2000" dirty="0" err="1" smtClean="0"/>
              <a:t>ny</a:t>
            </a:r>
            <a:r>
              <a:rPr lang="fr-FR" sz="2000" dirty="0" smtClean="0"/>
              <a:t> perturbation </a:t>
            </a:r>
            <a:r>
              <a:rPr lang="fr-FR" sz="2000" dirty="0" err="1" smtClean="0"/>
              <a:t>affecting</a:t>
            </a:r>
            <a:r>
              <a:rPr lang="fr-FR" sz="2000" dirty="0" smtClean="0"/>
              <a:t> one of the </a:t>
            </a:r>
            <a:r>
              <a:rPr lang="fr-FR" sz="2000" dirty="0" err="1" smtClean="0"/>
              <a:t>moons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affect </a:t>
            </a:r>
            <a:r>
              <a:rPr lang="fr-FR" sz="2000" dirty="0" err="1" smtClean="0"/>
              <a:t>immediately</a:t>
            </a:r>
            <a:r>
              <a:rPr lang="fr-FR" sz="2000" dirty="0" smtClean="0"/>
              <a:t> the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others</a:t>
            </a:r>
            <a:r>
              <a:rPr lang="fr-FR" sz="2000" dirty="0" smtClean="0"/>
              <a:t>!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46978" y="2209999"/>
            <a:ext cx="31868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n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-2</a:t>
            </a:r>
            <a:r>
              <a:rPr lang="fr-FR" sz="2800" i="1" dirty="0" smtClean="0"/>
              <a:t>n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=</a:t>
            </a:r>
            <a:r>
              <a:rPr lang="fr-FR" sz="2800" i="1" dirty="0" err="1" smtClean="0"/>
              <a:t>ν</a:t>
            </a:r>
            <a:endParaRPr lang="fr-FR" sz="2800" i="1" dirty="0" smtClean="0"/>
          </a:p>
          <a:p>
            <a:r>
              <a:rPr lang="fr-FR" sz="2800" i="1" dirty="0" smtClean="0"/>
              <a:t>n</a:t>
            </a:r>
            <a:r>
              <a:rPr lang="fr-FR" sz="2800" baseline="-25000" dirty="0"/>
              <a:t>2</a:t>
            </a:r>
            <a:r>
              <a:rPr lang="fr-FR" sz="2800" dirty="0" smtClean="0"/>
              <a:t>-2</a:t>
            </a:r>
            <a:r>
              <a:rPr lang="fr-FR" sz="2800" i="1" dirty="0" smtClean="0"/>
              <a:t>n</a:t>
            </a:r>
            <a:r>
              <a:rPr lang="fr-FR" sz="2800" baseline="-25000" dirty="0"/>
              <a:t>3</a:t>
            </a:r>
            <a:r>
              <a:rPr lang="fr-FR" sz="2800" dirty="0" smtClean="0"/>
              <a:t>=</a:t>
            </a:r>
            <a:r>
              <a:rPr lang="fr-FR" sz="2800" i="1" dirty="0" err="1" smtClean="0"/>
              <a:t>ν</a:t>
            </a:r>
            <a:endParaRPr lang="fr-FR" sz="2800" i="1" dirty="0" smtClean="0"/>
          </a:p>
          <a:p>
            <a:r>
              <a:rPr lang="fr-FR" sz="2800" i="1" dirty="0"/>
              <a:t>n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-3</a:t>
            </a:r>
            <a:r>
              <a:rPr lang="fr-FR" sz="2800" i="1" dirty="0" smtClean="0"/>
              <a:t>n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+2</a:t>
            </a:r>
            <a:r>
              <a:rPr lang="fr-FR" sz="2800" i="1" dirty="0" smtClean="0"/>
              <a:t>n</a:t>
            </a:r>
            <a:r>
              <a:rPr lang="fr-FR" sz="2800" baseline="-25000" dirty="0" smtClean="0"/>
              <a:t>3</a:t>
            </a:r>
            <a:r>
              <a:rPr lang="fr-FR" sz="2800" dirty="0" smtClean="0"/>
              <a:t>=0</a:t>
            </a:r>
          </a:p>
          <a:p>
            <a:endParaRPr lang="fr-FR" sz="2800" dirty="0"/>
          </a:p>
          <a:p>
            <a:r>
              <a:rPr lang="fr-FR" sz="2800" i="1" dirty="0" smtClean="0"/>
              <a:t>&lt; L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-3</a:t>
            </a:r>
            <a:r>
              <a:rPr lang="fr-FR" sz="2800" i="1" dirty="0" smtClean="0"/>
              <a:t>L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+2</a:t>
            </a:r>
            <a:r>
              <a:rPr lang="fr-FR" sz="2800" i="1" dirty="0" smtClean="0"/>
              <a:t>L</a:t>
            </a:r>
            <a:r>
              <a:rPr lang="fr-FR" sz="2800" baseline="-25000" dirty="0" smtClean="0"/>
              <a:t>3 </a:t>
            </a:r>
            <a:r>
              <a:rPr lang="fr-FR" sz="2800" dirty="0" smtClean="0"/>
              <a:t>&gt; = 180°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646978" y="3795806"/>
            <a:ext cx="3498935" cy="1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8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876</Words>
  <Application>Microsoft Macintosh PowerPoint</Application>
  <PresentationFormat>Présentation à l'écran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Europa in the Jupiter system -a highly rich and intricate system-</vt:lpstr>
      <vt:lpstr>Heat sources</vt:lpstr>
      <vt:lpstr>Heat sources</vt:lpstr>
      <vt:lpstr>Tides</vt:lpstr>
      <vt:lpstr>Tides</vt:lpstr>
      <vt:lpstr>Tides again…</vt:lpstr>
      <vt:lpstr>Having more fun: the Laplace resonance</vt:lpstr>
      <vt:lpstr>Having more fun: the Laplace resonance</vt:lpstr>
      <vt:lpstr>Having more fun: the Laplace resonance</vt:lpstr>
      <vt:lpstr>Where does heat take place?</vt:lpstr>
      <vt:lpstr>Where does heat take place?</vt:lpstr>
      <vt:lpstr>An optimistic word</vt:lpstr>
      <vt:lpstr>Europa: an habitable world?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in the Jupiter system -a highly rich and intricate system-</dc:title>
  <dc:creator>Valery</dc:creator>
  <cp:lastModifiedBy>Valery</cp:lastModifiedBy>
  <cp:revision>110</cp:revision>
  <dcterms:created xsi:type="dcterms:W3CDTF">2016-09-06T14:20:47Z</dcterms:created>
  <dcterms:modified xsi:type="dcterms:W3CDTF">2016-09-07T10:02:05Z</dcterms:modified>
</cp:coreProperties>
</file>